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  <p:sldMasterId id="2147483703" r:id="rId6"/>
    <p:sldMasterId id="214748370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Slab"/>
      <p:regular r:id="rId48"/>
      <p:bold r:id="rId49"/>
    </p:embeddedFont>
    <p:embeddedFont>
      <p:font typeface="League Spartan"/>
      <p:regular r:id="rId50"/>
      <p:bold r:id="rId51"/>
    </p:embeddedFont>
    <p:embeddedFont>
      <p:font typeface="Roboto Thin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Poppins"/>
      <p:regular r:id="rId64"/>
      <p:bold r:id="rId65"/>
      <p:italic r:id="rId66"/>
      <p:boldItalic r:id="rId67"/>
    </p:embeddedFont>
    <p:embeddedFont>
      <p:font typeface="Montserrat"/>
      <p:bold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Open Sans Medium"/>
      <p:regular r:id="rId74"/>
      <p:bold r:id="rId75"/>
      <p:italic r:id="rId76"/>
      <p:boldItalic r:id="rId77"/>
    </p:embeddedFont>
    <p:embeddedFont>
      <p:font typeface="Arial Black"/>
      <p:regular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Slab-regular.fntdata"/><Relationship Id="rId47" Type="http://schemas.openxmlformats.org/officeDocument/2006/relationships/slide" Target="slides/slide39.xml"/><Relationship Id="rId49" Type="http://schemas.openxmlformats.org/officeDocument/2006/relationships/font" Target="fonts/RobotoSlab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3.xml"/><Relationship Id="rId75" Type="http://schemas.openxmlformats.org/officeDocument/2006/relationships/font" Target="fonts/OpenSansMedium-bold.fntdata"/><Relationship Id="rId30" Type="http://schemas.openxmlformats.org/officeDocument/2006/relationships/slide" Target="slides/slide22.xml"/><Relationship Id="rId74" Type="http://schemas.openxmlformats.org/officeDocument/2006/relationships/font" Target="fonts/OpenSansMedium-regular.fntdata"/><Relationship Id="rId33" Type="http://schemas.openxmlformats.org/officeDocument/2006/relationships/slide" Target="slides/slide25.xml"/><Relationship Id="rId77" Type="http://schemas.openxmlformats.org/officeDocument/2006/relationships/font" Target="fonts/OpenSans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OpenSansMedium-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schemas.openxmlformats.org/officeDocument/2006/relationships/font" Target="fonts/ArialBlack-regular.fntdata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Poppins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Poppins-italic.fntdata"/><Relationship Id="rId21" Type="http://schemas.openxmlformats.org/officeDocument/2006/relationships/slide" Target="slides/slide13.xml"/><Relationship Id="rId65" Type="http://schemas.openxmlformats.org/officeDocument/2006/relationships/font" Target="fonts/Poppins-bold.fntdata"/><Relationship Id="rId24" Type="http://schemas.openxmlformats.org/officeDocument/2006/relationships/slide" Target="slides/slide16.xml"/><Relationship Id="rId68" Type="http://schemas.openxmlformats.org/officeDocument/2006/relationships/font" Target="fonts/Montserrat-bold.fntdata"/><Relationship Id="rId23" Type="http://schemas.openxmlformats.org/officeDocument/2006/relationships/slide" Target="slides/slide15.xml"/><Relationship Id="rId67" Type="http://schemas.openxmlformats.org/officeDocument/2006/relationships/font" Target="fonts/Poppins-boldItalic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LeagueSpartan-bold.fntdata"/><Relationship Id="rId50" Type="http://schemas.openxmlformats.org/officeDocument/2006/relationships/font" Target="fonts/LeagueSpartan-regular.fntdata"/><Relationship Id="rId53" Type="http://schemas.openxmlformats.org/officeDocument/2006/relationships/font" Target="fonts/RobotoThin-bold.fntdata"/><Relationship Id="rId52" Type="http://schemas.openxmlformats.org/officeDocument/2006/relationships/font" Target="fonts/RobotoThin-regular.fntdata"/><Relationship Id="rId11" Type="http://schemas.openxmlformats.org/officeDocument/2006/relationships/slide" Target="slides/slide3.xml"/><Relationship Id="rId55" Type="http://schemas.openxmlformats.org/officeDocument/2006/relationships/font" Target="fonts/RobotoThin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Thin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f1ca296c5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4f1ca296c5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f1ca296c5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4f1ca296c5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6dd9d79f7_1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26dd9d79f7_12_75:notes"/>
          <p:cNvSpPr/>
          <p:nvPr>
            <p:ph idx="2" type="sldImg"/>
          </p:nvPr>
        </p:nvSpPr>
        <p:spPr>
          <a:xfrm>
            <a:off x="1142747" y="685800"/>
            <a:ext cx="45731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6dd9d79f7_1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26dd9d79f7_12_83:notes"/>
          <p:cNvSpPr/>
          <p:nvPr>
            <p:ph idx="2" type="sldImg"/>
          </p:nvPr>
        </p:nvSpPr>
        <p:spPr>
          <a:xfrm>
            <a:off x="1142747" y="685800"/>
            <a:ext cx="45731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6dd9d79f7_1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26dd9d79f7_12_87:notes"/>
          <p:cNvSpPr/>
          <p:nvPr>
            <p:ph idx="2" type="sldImg"/>
          </p:nvPr>
        </p:nvSpPr>
        <p:spPr>
          <a:xfrm>
            <a:off x="1142747" y="685800"/>
            <a:ext cx="45731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6dd9d79f7_1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26dd9d79f7_12_91:notes"/>
          <p:cNvSpPr/>
          <p:nvPr>
            <p:ph idx="2" type="sldImg"/>
          </p:nvPr>
        </p:nvSpPr>
        <p:spPr>
          <a:xfrm>
            <a:off x="1142747" y="685800"/>
            <a:ext cx="45731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6dd9d79f7_1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26dd9d79f7_12_94:notes"/>
          <p:cNvSpPr/>
          <p:nvPr>
            <p:ph idx="2" type="sldImg"/>
          </p:nvPr>
        </p:nvSpPr>
        <p:spPr>
          <a:xfrm>
            <a:off x="1142747" y="685800"/>
            <a:ext cx="45731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26c7b15e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26c7b15e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6c7b15ef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6c7b15ef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6c7b15ef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6c7b15ef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6c7b15e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6c7b15e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6c7b15ef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6c7b15ef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6c7b15ef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6c7b15ef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26c7b15ef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26c7b15ef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6c7b15ef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26c7b15ef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4f351506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4f351506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f351506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f351506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f351506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4f351506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26dd9d79f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26dd9d79f7_7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6dd9d79f7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26dd9d79f7_7_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6dd9d79f7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26dd9d79f7_7_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6c7b15e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6c7b15e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815d27a52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815d27a52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815d27a52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4815d27a52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4815d27a52_0_2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4815d27a52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6c7b15ef7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26c7b15ef7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26c7b15e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26c7b15e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26dd9d79f7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26dd9d79f7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26dd9d79f7_1_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26dd9d79f7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26c7b15ef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26c7b15ef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26c7b15ef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26c7b15ef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4f1ca296c5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4f1ca296c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f1ca296c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4f1ca296c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f1ca296c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4f1ca296c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4f1ca296c5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24f1ca296c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f1ca296c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4f1ca296c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f1ca296c5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4f1ca296c5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f1ca296c5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4f1ca296c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5" name="Google Shape;65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66" name="Google Shape;66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13463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" name="Google Shape;87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7"/>
          <p:cNvSpPr/>
          <p:nvPr>
            <p:ph idx="3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5" name="Google Shape;105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2000" u="none" cap="none" strike="noStrike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>
            <p:ph idx="3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 i="0" sz="5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" name="Google Shape;125;p21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7" name="Google Shape;127;p21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p21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0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>
            <p:ph idx="4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22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2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8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28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30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4" name="Google Shape;214;p3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220" name="Google Shape;220;p39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221" name="Google Shape;221;p3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27" name="Google Shape;227;p40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28" name="Google Shape;228;p40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29" name="Google Shape;229;p40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30" name="Google Shape;230;p4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1" name="Google Shape;231;p4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2" name="Google Shape;232;p4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5" name="Google Shape;235;p4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41" name="Google Shape;241;p42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42" name="Google Shape;242;p4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47" name="Google Shape;247;p43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49" name="Google Shape;249;p4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2" name="Google Shape;262;p4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3" name="Google Shape;263;p4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ctrTitle"/>
          </p:nvPr>
        </p:nvSpPr>
        <p:spPr>
          <a:xfrm>
            <a:off x="1143014" y="841772"/>
            <a:ext cx="685808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1143014" y="2701528"/>
            <a:ext cx="6858084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273" name="Google Shape;273;p47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7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47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457206" y="1200150"/>
            <a:ext cx="8229701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623896" y="1282304"/>
            <a:ext cx="7886797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623896" y="3442097"/>
            <a:ext cx="7886797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sz="1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5" name="Google Shape;285;p49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9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457206" y="1200150"/>
            <a:ext cx="4032554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idx="2" type="body"/>
          </p:nvPr>
        </p:nvSpPr>
        <p:spPr>
          <a:xfrm>
            <a:off x="4654353" y="1200150"/>
            <a:ext cx="4032554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type="title"/>
          </p:nvPr>
        </p:nvSpPr>
        <p:spPr>
          <a:xfrm>
            <a:off x="629849" y="273844"/>
            <a:ext cx="788679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629849" y="1260872"/>
            <a:ext cx="386838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9pPr>
          </a:lstStyle>
          <a:p/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629849" y="1878806"/>
            <a:ext cx="386838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3" type="body"/>
          </p:nvPr>
        </p:nvSpPr>
        <p:spPr>
          <a:xfrm>
            <a:off x="4629207" y="1260872"/>
            <a:ext cx="3887439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14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sz="11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5pPr>
            <a:lvl6pPr indent="-2286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6pPr>
            <a:lvl7pPr indent="-2286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7pPr>
            <a:lvl8pPr indent="-2286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8pPr>
            <a:lvl9pPr indent="-2286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sz="900"/>
            </a:lvl9pPr>
          </a:lstStyle>
          <a:p/>
        </p:txBody>
      </p:sp>
      <p:sp>
        <p:nvSpPr>
          <p:cNvPr id="300" name="Google Shape;300;p51"/>
          <p:cNvSpPr txBox="1"/>
          <p:nvPr>
            <p:ph idx="4" type="body"/>
          </p:nvPr>
        </p:nvSpPr>
        <p:spPr>
          <a:xfrm>
            <a:off x="4629207" y="1878806"/>
            <a:ext cx="3887439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51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51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52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52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52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53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53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629849" y="342900"/>
            <a:ext cx="294921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4"/>
          <p:cNvSpPr txBox="1"/>
          <p:nvPr>
            <p:ph idx="1" type="body"/>
          </p:nvPr>
        </p:nvSpPr>
        <p:spPr>
          <a:xfrm>
            <a:off x="3887439" y="740569"/>
            <a:ext cx="4629207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29845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/>
            </a:lvl9pPr>
          </a:lstStyle>
          <a:p/>
        </p:txBody>
      </p:sp>
      <p:sp>
        <p:nvSpPr>
          <p:cNvPr id="316" name="Google Shape;316;p54"/>
          <p:cNvSpPr txBox="1"/>
          <p:nvPr>
            <p:ph idx="2" type="body"/>
          </p:nvPr>
        </p:nvSpPr>
        <p:spPr>
          <a:xfrm>
            <a:off x="629849" y="1543050"/>
            <a:ext cx="294921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9pPr>
          </a:lstStyle>
          <a:p/>
        </p:txBody>
      </p:sp>
      <p:sp>
        <p:nvSpPr>
          <p:cNvPr id="317" name="Google Shape;317;p54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4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4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629849" y="342900"/>
            <a:ext cx="294921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55"/>
          <p:cNvSpPr/>
          <p:nvPr>
            <p:ph idx="2" type="pic"/>
          </p:nvPr>
        </p:nvSpPr>
        <p:spPr>
          <a:xfrm>
            <a:off x="3887439" y="740569"/>
            <a:ext cx="4629207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629849" y="1543050"/>
            <a:ext cx="294921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3pPr>
            <a:lvl4pPr indent="-228600" lvl="3" marL="1828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5pPr>
            <a:lvl6pPr indent="-228600" lvl="5" marL="2743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6pPr>
            <a:lvl7pPr indent="-228600" lvl="6" marL="3200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7pPr>
            <a:lvl8pPr indent="-228600" lvl="7" marL="3657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8pPr>
            <a:lvl9pPr indent="-228600" lvl="8" marL="41148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/>
            </a:lvl9pPr>
          </a:lstStyle>
          <a:p/>
        </p:txBody>
      </p:sp>
      <p:sp>
        <p:nvSpPr>
          <p:cNvPr id="324" name="Google Shape;324;p55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55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55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56"/>
          <p:cNvSpPr txBox="1"/>
          <p:nvPr>
            <p:ph idx="1" type="body"/>
          </p:nvPr>
        </p:nvSpPr>
        <p:spPr>
          <a:xfrm rot="5400000">
            <a:off x="2874820" y="-1217465"/>
            <a:ext cx="3394472" cy="8229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56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6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 rot="5400000">
            <a:off x="5463872" y="1371588"/>
            <a:ext cx="4388644" cy="2057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57"/>
          <p:cNvSpPr txBox="1"/>
          <p:nvPr>
            <p:ph idx="1" type="body"/>
          </p:nvPr>
        </p:nvSpPr>
        <p:spPr>
          <a:xfrm rot="5400000">
            <a:off x="1289386" y="-626202"/>
            <a:ext cx="4388644" cy="60530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9pPr>
          </a:lstStyle>
          <a:p/>
        </p:txBody>
      </p:sp>
      <p:sp>
        <p:nvSpPr>
          <p:cNvPr id="336" name="Google Shape;336;p57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57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57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3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457206" y="1200150"/>
            <a:ext cx="8229701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46"/>
          <p:cNvSpPr txBox="1"/>
          <p:nvPr>
            <p:ph idx="10" type="dt"/>
          </p:nvPr>
        </p:nvSpPr>
        <p:spPr>
          <a:xfrm>
            <a:off x="457206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1" type="ftr"/>
          </p:nvPr>
        </p:nvSpPr>
        <p:spPr>
          <a:xfrm>
            <a:off x="3124238" y="4683919"/>
            <a:ext cx="289563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46"/>
          <p:cNvSpPr txBox="1"/>
          <p:nvPr>
            <p:ph idx="12" type="sldNum"/>
          </p:nvPr>
        </p:nvSpPr>
        <p:spPr>
          <a:xfrm>
            <a:off x="6553281" y="4683919"/>
            <a:ext cx="213362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based Smart Plant Care System</a:t>
            </a:r>
            <a:endParaRPr/>
          </a:p>
        </p:txBody>
      </p:sp>
      <p:sp>
        <p:nvSpPr>
          <p:cNvPr id="344" name="Google Shape;344;p58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#6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Evaluation and Comparison</a:t>
            </a:r>
            <a:endParaRPr/>
          </a:p>
        </p:txBody>
      </p:sp>
      <p:sp>
        <p:nvSpPr>
          <p:cNvPr id="407" name="Google Shape;407;p6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Assess its potential for adoption and integration into current greenhouse management practices</a:t>
            </a:r>
            <a:endParaRPr/>
          </a:p>
        </p:txBody>
      </p:sp>
      <p:sp>
        <p:nvSpPr>
          <p:cNvPr id="408" name="Google Shape;408;p67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Evaluate the proposed system in relation to existing Raspberry Pi-based solutions</a:t>
            </a:r>
            <a:endParaRPr/>
          </a:p>
        </p:txBody>
      </p:sp>
      <p:sp>
        <p:nvSpPr>
          <p:cNvPr id="409" name="Google Shape;409;p67"/>
          <p:cNvSpPr txBox="1"/>
          <p:nvPr>
            <p:ph idx="3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Identify the strengths and weaknesses of the proposed system</a:t>
            </a:r>
            <a:endParaRPr/>
          </a:p>
        </p:txBody>
      </p:sp>
      <p:pic>
        <p:nvPicPr>
          <p:cNvPr id="410" name="Google Shape;410;p67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27738" r="27738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6" name="Google Shape;416;p68"/>
          <p:cNvSpPr txBox="1"/>
          <p:nvPr>
            <p:ph type="title"/>
          </p:nvPr>
        </p:nvSpPr>
        <p:spPr>
          <a:xfrm>
            <a:off x="4722075" y="847675"/>
            <a:ext cx="35898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Opportunities and Market Analysis</a:t>
            </a:r>
            <a:endParaRPr/>
          </a:p>
        </p:txBody>
      </p:sp>
      <p:sp>
        <p:nvSpPr>
          <p:cNvPr id="417" name="Google Shape;417;p68"/>
          <p:cNvSpPr txBox="1"/>
          <p:nvPr>
            <p:ph idx="1" type="subTitle"/>
          </p:nvPr>
        </p:nvSpPr>
        <p:spPr>
          <a:xfrm>
            <a:off x="4722075" y="1589400"/>
            <a:ext cx="35898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Investigate the market opportunities for the developed Raspberry Pi-based smart plant care system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Consider its unique features, benefits, and potential applications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Explore potential collaborations with industry stakeholders</a:t>
            </a:r>
            <a:endParaRPr sz="1600"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Devise a marketing strategy for promoting the system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469" y="429047"/>
            <a:ext cx="4285406" cy="428540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9"/>
          <p:cNvSpPr/>
          <p:nvPr/>
        </p:nvSpPr>
        <p:spPr>
          <a:xfrm>
            <a:off x="336303" y="1787843"/>
            <a:ext cx="3798888" cy="103489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DBEF1"/>
              </a:gs>
              <a:gs pos="50000">
                <a:srgbClr val="76B5F4"/>
              </a:gs>
              <a:gs pos="100000">
                <a:srgbClr val="61A0DE"/>
              </a:gs>
            </a:gsLst>
            <a:lin ang="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 Plant Caring System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9"/>
          <p:cNvSpPr txBox="1"/>
          <p:nvPr/>
        </p:nvSpPr>
        <p:spPr>
          <a:xfrm>
            <a:off x="336303" y="3561398"/>
            <a:ext cx="3369697" cy="622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Name: Khoshimov Asadbek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ID: 12200306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469204" y="339566"/>
            <a:ext cx="3636453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ISE Capstone Project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/>
          <p:nvPr/>
        </p:nvSpPr>
        <p:spPr>
          <a:xfrm>
            <a:off x="1976851" y="265747"/>
            <a:ext cx="4050401" cy="62055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0" scaled="0"/>
          </a:gradFill>
          <a:ln cap="flat" cmpd="sng" w="12700">
            <a:solidFill>
              <a:srgbClr val="5B84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time implementation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type="title"/>
          </p:nvPr>
        </p:nvSpPr>
        <p:spPr>
          <a:xfrm>
            <a:off x="457206" y="205978"/>
            <a:ext cx="822970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</a:pPr>
            <a:r>
              <a:rPr lang="en"/>
              <a:t>Sensors: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4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sp>
      <p:sp>
        <p:nvSpPr>
          <p:cNvPr id="449" name="Google Shape;449;p74"/>
          <p:cNvSpPr txBox="1"/>
          <p:nvPr>
            <p:ph type="title"/>
          </p:nvPr>
        </p:nvSpPr>
        <p:spPr>
          <a:xfrm>
            <a:off x="4722075" y="997400"/>
            <a:ext cx="35898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endParaRPr/>
          </a:p>
        </p:txBody>
      </p:sp>
      <p:sp>
        <p:nvSpPr>
          <p:cNvPr id="450" name="Google Shape;450;p74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</a:t>
            </a:r>
            <a:r>
              <a:rPr lang="en"/>
              <a:t>Architecture</a:t>
            </a:r>
            <a:r>
              <a:rPr lang="en"/>
              <a:t>  </a:t>
            </a:r>
            <a:endParaRPr/>
          </a:p>
        </p:txBody>
      </p:sp>
      <p:pic>
        <p:nvPicPr>
          <p:cNvPr id="451" name="Google Shape;4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75" y="632300"/>
            <a:ext cx="3589801" cy="39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3"/>
            <a:ext cx="9143999" cy="511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45"/>
            <a:ext cx="9144000" cy="505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ctrTitle"/>
          </p:nvPr>
        </p:nvSpPr>
        <p:spPr>
          <a:xfrm>
            <a:off x="1680300" y="739750"/>
            <a:ext cx="5783400" cy="7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r>
              <a:rPr lang="en"/>
              <a:t>Members</a:t>
            </a:r>
            <a:endParaRPr/>
          </a:p>
        </p:txBody>
      </p:sp>
      <p:sp>
        <p:nvSpPr>
          <p:cNvPr id="350" name="Google Shape;350;p59"/>
          <p:cNvSpPr txBox="1"/>
          <p:nvPr>
            <p:ph idx="1" type="subTitle"/>
          </p:nvPr>
        </p:nvSpPr>
        <p:spPr>
          <a:xfrm>
            <a:off x="1680300" y="1423275"/>
            <a:ext cx="57834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824	DEUJA RITIK (듀야리틱)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306	KHOSHIMOV ASADBEK FAYZULLA UGLI (아삳벡)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311	AKHMADOV AZIZBEK AKHMAD UGLI(아지즈벡)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938     TAMANG BABINA (타망바비나)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341                        Shokhrukh Khayitov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927      TULKINHUJAEV JASURBEK JOBIRBEK UGLI (자수르벡)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750	ORIPOV ULUGBEK </a:t>
            </a:r>
            <a:r>
              <a:rPr lang="en"/>
              <a:t> </a:t>
            </a:r>
            <a:r>
              <a:rPr lang="en"/>
              <a:t>(어르포브울룩베크)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334      ABDULLAJONOV JALOLIDDIN OYBEK UGLI(잘럴도)	  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" y="65300"/>
            <a:ext cx="9007101" cy="50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886"/>
            <a:ext cx="9144000" cy="468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02"/>
            <a:ext cx="9144001" cy="509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Process Design</a:t>
            </a:r>
            <a:endParaRPr/>
          </a:p>
        </p:txBody>
      </p:sp>
      <p:sp>
        <p:nvSpPr>
          <p:cNvPr id="497" name="Google Shape;497;p8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576"/>
            <a:ext cx="9143999" cy="35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1"/>
          <p:cNvSpPr txBox="1"/>
          <p:nvPr>
            <p:ph type="title"/>
          </p:nvPr>
        </p:nvSpPr>
        <p:spPr>
          <a:xfrm>
            <a:off x="2710575" y="375350"/>
            <a:ext cx="35898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505" name="Google Shape;505;p81"/>
          <p:cNvSpPr txBox="1"/>
          <p:nvPr>
            <p:ph idx="1" type="subTitle"/>
          </p:nvPr>
        </p:nvSpPr>
        <p:spPr>
          <a:xfrm>
            <a:off x="766575" y="1351650"/>
            <a:ext cx="2408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en" sz="1895"/>
              <a:t>Production</a:t>
            </a:r>
            <a:endParaRPr b="1" i="1" sz="189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995"/>
          </a:p>
        </p:txBody>
      </p:sp>
      <p:sp>
        <p:nvSpPr>
          <p:cNvPr id="506" name="Google Shape;506;p81"/>
          <p:cNvSpPr txBox="1"/>
          <p:nvPr/>
        </p:nvSpPr>
        <p:spPr>
          <a:xfrm>
            <a:off x="642950" y="1760400"/>
            <a:ext cx="66150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Smart plant care system is built with hardware components such as Raspberry Pi, Camera modules, sensors and controllers.The initial cost are cheaper compared to other applications.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81"/>
          <p:cNvSpPr txBox="1"/>
          <p:nvPr/>
        </p:nvSpPr>
        <p:spPr>
          <a:xfrm>
            <a:off x="4012200" y="3339900"/>
            <a:ext cx="3361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 b="1"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 Irrigation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-Human Detection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Integrated Monitoring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-Security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2"/>
          <p:cNvSpPr txBox="1"/>
          <p:nvPr>
            <p:ph type="title"/>
          </p:nvPr>
        </p:nvSpPr>
        <p:spPr>
          <a:xfrm>
            <a:off x="1751400" y="2285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Channel</a:t>
            </a:r>
            <a:endParaRPr/>
          </a:p>
        </p:txBody>
      </p:sp>
      <p:sp>
        <p:nvSpPr>
          <p:cNvPr id="513" name="Google Shape;513;p82"/>
          <p:cNvSpPr txBox="1"/>
          <p:nvPr>
            <p:ph idx="1" type="body"/>
          </p:nvPr>
        </p:nvSpPr>
        <p:spPr>
          <a:xfrm>
            <a:off x="199500" y="132425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Indirect Distribution Channel</a:t>
            </a:r>
            <a:endParaRPr sz="1700"/>
          </a:p>
        </p:txBody>
      </p:sp>
      <p:sp>
        <p:nvSpPr>
          <p:cNvPr id="514" name="Google Shape;514;p82"/>
          <p:cNvSpPr txBox="1"/>
          <p:nvPr>
            <p:ph idx="2" type="body"/>
          </p:nvPr>
        </p:nvSpPr>
        <p:spPr>
          <a:xfrm>
            <a:off x="4408050" y="132425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Direct Distribution Channel</a:t>
            </a:r>
            <a:endParaRPr sz="1700"/>
          </a:p>
        </p:txBody>
      </p:sp>
      <p:pic>
        <p:nvPicPr>
          <p:cNvPr id="515" name="Google Shape;5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00" y="1794525"/>
            <a:ext cx="1280475" cy="31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2"/>
          <p:cNvSpPr txBox="1"/>
          <p:nvPr/>
        </p:nvSpPr>
        <p:spPr>
          <a:xfrm>
            <a:off x="4502550" y="1794525"/>
            <a:ext cx="1822500" cy="8313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-Internet selling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-Mail ordering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82"/>
          <p:cNvSpPr/>
          <p:nvPr/>
        </p:nvSpPr>
        <p:spPr>
          <a:xfrm>
            <a:off x="2810700" y="3434400"/>
            <a:ext cx="2713500" cy="1184750"/>
          </a:xfrm>
          <a:prstGeom prst="flowChartPunchedTap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Distribution Channel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3"/>
          <p:cNvSpPr txBox="1"/>
          <p:nvPr>
            <p:ph type="title"/>
          </p:nvPr>
        </p:nvSpPr>
        <p:spPr>
          <a:xfrm>
            <a:off x="3317400" y="215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</a:t>
            </a:r>
            <a:endParaRPr/>
          </a:p>
        </p:txBody>
      </p:sp>
      <p:sp>
        <p:nvSpPr>
          <p:cNvPr id="523" name="Google Shape;523;p8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Outsourced Logistics Strategy</a:t>
            </a:r>
            <a:endParaRPr b="1" i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Third- party Logistics,(3PL)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-Transportation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-Warehousing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-Order fulfillment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-Inventory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124" y="1702675"/>
            <a:ext cx="1852140" cy="10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200" y="1702675"/>
            <a:ext cx="1251925" cy="10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200" y="2703600"/>
            <a:ext cx="2988900" cy="14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/>
          <p:nvPr/>
        </p:nvSpPr>
        <p:spPr>
          <a:xfrm>
            <a:off x="119534" y="1698966"/>
            <a:ext cx="5692690" cy="956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6700" u="none" cap="none" strike="noStrike">
                <a:solidFill>
                  <a:srgbClr val="F6DC7B"/>
                </a:solidFill>
                <a:latin typeface="Poppins"/>
                <a:ea typeface="Poppins"/>
                <a:cs typeface="Poppins"/>
                <a:sym typeface="Poppins"/>
              </a:rPr>
              <a:t>Pricing Model</a:t>
            </a:r>
            <a:endParaRPr sz="700"/>
          </a:p>
        </p:txBody>
      </p:sp>
      <p:sp>
        <p:nvSpPr>
          <p:cNvPr id="532" name="Google Shape;532;p84"/>
          <p:cNvSpPr/>
          <p:nvPr/>
        </p:nvSpPr>
        <p:spPr>
          <a:xfrm flipH="1">
            <a:off x="5073717" y="279924"/>
            <a:ext cx="4650373" cy="4349226"/>
          </a:xfrm>
          <a:custGeom>
            <a:rect b="b" l="l" r="r" t="t"/>
            <a:pathLst>
              <a:path extrusionOk="0" h="8698452" w="9300745">
                <a:moveTo>
                  <a:pt x="9300745" y="0"/>
                </a:moveTo>
                <a:lnTo>
                  <a:pt x="0" y="0"/>
                </a:lnTo>
                <a:lnTo>
                  <a:pt x="0" y="8698452"/>
                </a:lnTo>
                <a:lnTo>
                  <a:pt x="9300745" y="8698452"/>
                </a:lnTo>
                <a:lnTo>
                  <a:pt x="930074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12" l="0" r="0" t="0"/>
            </a:stretch>
          </a:blipFill>
          <a:ln>
            <a:noFill/>
          </a:ln>
        </p:spPr>
      </p:sp>
      <p:grpSp>
        <p:nvGrpSpPr>
          <p:cNvPr id="533" name="Google Shape;533;p84"/>
          <p:cNvGrpSpPr/>
          <p:nvPr/>
        </p:nvGrpSpPr>
        <p:grpSpPr>
          <a:xfrm>
            <a:off x="1108672" y="4180990"/>
            <a:ext cx="2868425" cy="448518"/>
            <a:chOff x="0" y="-326"/>
            <a:chExt cx="2603231" cy="407051"/>
          </a:xfrm>
        </p:grpSpPr>
        <p:sp>
          <p:nvSpPr>
            <p:cNvPr id="534" name="Google Shape;534;p84"/>
            <p:cNvSpPr/>
            <p:nvPr/>
          </p:nvSpPr>
          <p:spPr>
            <a:xfrm>
              <a:off x="203200" y="-326"/>
              <a:ext cx="2400031" cy="407051"/>
            </a:xfrm>
            <a:custGeom>
              <a:rect b="b" l="l" r="r" t="t"/>
              <a:pathLst>
                <a:path extrusionOk="0" h="407051" w="2400031">
                  <a:moveTo>
                    <a:pt x="2400031" y="326"/>
                  </a:moveTo>
                  <a:cubicBezTo>
                    <a:pt x="2327218" y="0"/>
                    <a:pt x="2259796" y="38659"/>
                    <a:pt x="2223295" y="101663"/>
                  </a:cubicBezTo>
                  <a:cubicBezTo>
                    <a:pt x="2186795" y="164667"/>
                    <a:pt x="2186795" y="242385"/>
                    <a:pt x="2223295" y="305389"/>
                  </a:cubicBezTo>
                  <a:cubicBezTo>
                    <a:pt x="2259796" y="368393"/>
                    <a:pt x="2327218" y="407052"/>
                    <a:pt x="2400031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6DC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4"/>
            <p:cNvSpPr txBox="1"/>
            <p:nvPr/>
          </p:nvSpPr>
          <p:spPr>
            <a:xfrm>
              <a:off x="0" y="38100"/>
              <a:ext cx="812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84"/>
          <p:cNvSpPr txBox="1"/>
          <p:nvPr/>
        </p:nvSpPr>
        <p:spPr>
          <a:xfrm>
            <a:off x="1108672" y="4310645"/>
            <a:ext cx="3092325" cy="204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6BBE61"/>
                </a:solidFill>
                <a:latin typeface="Poppins"/>
                <a:ea typeface="Poppins"/>
                <a:cs typeface="Poppins"/>
                <a:sym typeface="Poppins"/>
              </a:rPr>
              <a:t>Shokhrukh Khayitov 12200341</a:t>
            </a:r>
            <a:endParaRPr sz="700"/>
          </a:p>
        </p:txBody>
      </p:sp>
      <p:sp>
        <p:nvSpPr>
          <p:cNvPr id="537" name="Google Shape;537;p84"/>
          <p:cNvSpPr/>
          <p:nvPr/>
        </p:nvSpPr>
        <p:spPr>
          <a:xfrm rot="-1420603">
            <a:off x="-691269" y="-1021346"/>
            <a:ext cx="2071892" cy="2045522"/>
          </a:xfrm>
          <a:custGeom>
            <a:rect b="b" l="l" r="r" t="t"/>
            <a:pathLst>
              <a:path extrusionOk="0" h="4091045" w="4143784">
                <a:moveTo>
                  <a:pt x="0" y="0"/>
                </a:moveTo>
                <a:lnTo>
                  <a:pt x="4143784" y="0"/>
                </a:lnTo>
                <a:lnTo>
                  <a:pt x="4143784" y="4091044"/>
                </a:lnTo>
                <a:lnTo>
                  <a:pt x="0" y="4091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84"/>
          <p:cNvSpPr/>
          <p:nvPr/>
        </p:nvSpPr>
        <p:spPr>
          <a:xfrm rot="-1420603">
            <a:off x="7328682" y="3606389"/>
            <a:ext cx="2071892" cy="2045522"/>
          </a:xfrm>
          <a:custGeom>
            <a:rect b="b" l="l" r="r" t="t"/>
            <a:pathLst>
              <a:path extrusionOk="0" h="4091045" w="4143784">
                <a:moveTo>
                  <a:pt x="0" y="0"/>
                </a:moveTo>
                <a:lnTo>
                  <a:pt x="4143784" y="0"/>
                </a:lnTo>
                <a:lnTo>
                  <a:pt x="4143784" y="4091044"/>
                </a:lnTo>
                <a:lnTo>
                  <a:pt x="0" y="4091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84"/>
          <p:cNvSpPr txBox="1"/>
          <p:nvPr/>
        </p:nvSpPr>
        <p:spPr>
          <a:xfrm>
            <a:off x="119534" y="1357468"/>
            <a:ext cx="93880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6</a:t>
            </a:r>
            <a:endParaRPr sz="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85"/>
          <p:cNvGrpSpPr/>
          <p:nvPr/>
        </p:nvGrpSpPr>
        <p:grpSpPr>
          <a:xfrm>
            <a:off x="0" y="1195172"/>
            <a:ext cx="2695292" cy="1723875"/>
            <a:chOff x="0" y="-95250"/>
            <a:chExt cx="1419742" cy="908050"/>
          </a:xfrm>
        </p:grpSpPr>
        <p:sp>
          <p:nvSpPr>
            <p:cNvPr id="545" name="Google Shape;545;p85"/>
            <p:cNvSpPr/>
            <p:nvPr/>
          </p:nvSpPr>
          <p:spPr>
            <a:xfrm>
              <a:off x="0" y="0"/>
              <a:ext cx="1419742" cy="188699"/>
            </a:xfrm>
            <a:custGeom>
              <a:rect b="b" l="l" r="r" t="t"/>
              <a:pathLst>
                <a:path extrusionOk="0" h="188699" w="1419742">
                  <a:moveTo>
                    <a:pt x="73246" y="0"/>
                  </a:moveTo>
                  <a:lnTo>
                    <a:pt x="1346496" y="0"/>
                  </a:lnTo>
                  <a:cubicBezTo>
                    <a:pt x="1365922" y="0"/>
                    <a:pt x="1384552" y="7717"/>
                    <a:pt x="1398289" y="21453"/>
                  </a:cubicBezTo>
                  <a:cubicBezTo>
                    <a:pt x="1412025" y="35189"/>
                    <a:pt x="1419742" y="53820"/>
                    <a:pt x="1419742" y="73246"/>
                  </a:cubicBezTo>
                  <a:lnTo>
                    <a:pt x="1419742" y="115453"/>
                  </a:lnTo>
                  <a:cubicBezTo>
                    <a:pt x="1419742" y="134879"/>
                    <a:pt x="1412025" y="153509"/>
                    <a:pt x="1398289" y="167246"/>
                  </a:cubicBezTo>
                  <a:cubicBezTo>
                    <a:pt x="1384552" y="180982"/>
                    <a:pt x="1365922" y="188699"/>
                    <a:pt x="1346496" y="188699"/>
                  </a:cubicBezTo>
                  <a:lnTo>
                    <a:pt x="73246" y="188699"/>
                  </a:lnTo>
                  <a:cubicBezTo>
                    <a:pt x="53820" y="188699"/>
                    <a:pt x="35189" y="180982"/>
                    <a:pt x="21453" y="167246"/>
                  </a:cubicBezTo>
                  <a:cubicBezTo>
                    <a:pt x="7717" y="153509"/>
                    <a:pt x="0" y="134879"/>
                    <a:pt x="0" y="115453"/>
                  </a:cubicBezTo>
                  <a:lnTo>
                    <a:pt x="0" y="73246"/>
                  </a:lnTo>
                  <a:cubicBezTo>
                    <a:pt x="0" y="53820"/>
                    <a:pt x="7717" y="35189"/>
                    <a:pt x="21453" y="21453"/>
                  </a:cubicBezTo>
                  <a:cubicBezTo>
                    <a:pt x="35189" y="7717"/>
                    <a:pt x="53820" y="0"/>
                    <a:pt x="73246" y="0"/>
                  </a:cubicBezTo>
                  <a:close/>
                </a:path>
              </a:pathLst>
            </a:custGeom>
            <a:solidFill>
              <a:srgbClr val="F6DC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85"/>
          <p:cNvSpPr/>
          <p:nvPr/>
        </p:nvSpPr>
        <p:spPr>
          <a:xfrm>
            <a:off x="-1312079" y="2017665"/>
            <a:ext cx="4450567" cy="4393923"/>
          </a:xfrm>
          <a:custGeom>
            <a:rect b="b" l="l" r="r" t="t"/>
            <a:pathLst>
              <a:path extrusionOk="0" h="8787846" w="8901134">
                <a:moveTo>
                  <a:pt x="0" y="0"/>
                </a:moveTo>
                <a:lnTo>
                  <a:pt x="8901134" y="0"/>
                </a:lnTo>
                <a:lnTo>
                  <a:pt x="8901134" y="8787846"/>
                </a:lnTo>
                <a:lnTo>
                  <a:pt x="0" y="8787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85"/>
          <p:cNvSpPr/>
          <p:nvPr/>
        </p:nvSpPr>
        <p:spPr>
          <a:xfrm rot="-1420603">
            <a:off x="7429262" y="-2007852"/>
            <a:ext cx="4450567" cy="4393923"/>
          </a:xfrm>
          <a:custGeom>
            <a:rect b="b" l="l" r="r" t="t"/>
            <a:pathLst>
              <a:path extrusionOk="0" h="8787846" w="8901134">
                <a:moveTo>
                  <a:pt x="0" y="0"/>
                </a:moveTo>
                <a:lnTo>
                  <a:pt x="8901134" y="0"/>
                </a:lnTo>
                <a:lnTo>
                  <a:pt x="8901134" y="8787847"/>
                </a:lnTo>
                <a:lnTo>
                  <a:pt x="0" y="8787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p85"/>
          <p:cNvSpPr/>
          <p:nvPr/>
        </p:nvSpPr>
        <p:spPr>
          <a:xfrm>
            <a:off x="7479336" y="3978910"/>
            <a:ext cx="1563426" cy="1121759"/>
          </a:xfrm>
          <a:custGeom>
            <a:rect b="b" l="l" r="r" t="t"/>
            <a:pathLst>
              <a:path extrusionOk="0" h="2243517" w="3126852">
                <a:moveTo>
                  <a:pt x="0" y="0"/>
                </a:moveTo>
                <a:lnTo>
                  <a:pt x="3126852" y="0"/>
                </a:lnTo>
                <a:lnTo>
                  <a:pt x="3126852" y="2243517"/>
                </a:lnTo>
                <a:lnTo>
                  <a:pt x="0" y="2243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0" name="Google Shape;550;p85"/>
          <p:cNvGrpSpPr/>
          <p:nvPr/>
        </p:nvGrpSpPr>
        <p:grpSpPr>
          <a:xfrm>
            <a:off x="4085232" y="1305115"/>
            <a:ext cx="1543050" cy="1723871"/>
            <a:chOff x="0" y="-95250"/>
            <a:chExt cx="812800" cy="908050"/>
          </a:xfrm>
        </p:grpSpPr>
        <p:sp>
          <p:nvSpPr>
            <p:cNvPr id="551" name="Google Shape;551;p85"/>
            <p:cNvSpPr/>
            <p:nvPr/>
          </p:nvSpPr>
          <p:spPr>
            <a:xfrm>
              <a:off x="0" y="0"/>
              <a:ext cx="798905" cy="175310"/>
            </a:xfrm>
            <a:custGeom>
              <a:rect b="b" l="l" r="r" t="t"/>
              <a:pathLst>
                <a:path extrusionOk="0" h="175310" w="798905">
                  <a:moveTo>
                    <a:pt x="87655" y="0"/>
                  </a:moveTo>
                  <a:lnTo>
                    <a:pt x="711250" y="0"/>
                  </a:lnTo>
                  <a:cubicBezTo>
                    <a:pt x="759661" y="0"/>
                    <a:pt x="798905" y="39244"/>
                    <a:pt x="798905" y="87655"/>
                  </a:cubicBezTo>
                  <a:lnTo>
                    <a:pt x="798905" y="87655"/>
                  </a:lnTo>
                  <a:cubicBezTo>
                    <a:pt x="798905" y="110902"/>
                    <a:pt x="789670" y="133198"/>
                    <a:pt x="773231" y="149636"/>
                  </a:cubicBezTo>
                  <a:cubicBezTo>
                    <a:pt x="756793" y="166075"/>
                    <a:pt x="734498" y="175310"/>
                    <a:pt x="711250" y="175310"/>
                  </a:cubicBezTo>
                  <a:lnTo>
                    <a:pt x="87655" y="175310"/>
                  </a:lnTo>
                  <a:cubicBezTo>
                    <a:pt x="64407" y="175310"/>
                    <a:pt x="42112" y="166075"/>
                    <a:pt x="25673" y="149636"/>
                  </a:cubicBezTo>
                  <a:cubicBezTo>
                    <a:pt x="9235" y="133198"/>
                    <a:pt x="0" y="110902"/>
                    <a:pt x="0" y="87655"/>
                  </a:cubicBezTo>
                  <a:lnTo>
                    <a:pt x="0" y="87655"/>
                  </a:lnTo>
                  <a:cubicBezTo>
                    <a:pt x="0" y="64407"/>
                    <a:pt x="9235" y="42112"/>
                    <a:pt x="25673" y="25673"/>
                  </a:cubicBezTo>
                  <a:cubicBezTo>
                    <a:pt x="42112" y="9235"/>
                    <a:pt x="64407" y="0"/>
                    <a:pt x="87655" y="0"/>
                  </a:cubicBezTo>
                  <a:close/>
                </a:path>
              </a:pathLst>
            </a:custGeom>
            <a:solidFill>
              <a:srgbClr val="F6DC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85"/>
          <p:cNvGrpSpPr/>
          <p:nvPr/>
        </p:nvGrpSpPr>
        <p:grpSpPr>
          <a:xfrm>
            <a:off x="5458706" y="462195"/>
            <a:ext cx="3463328" cy="1723877"/>
            <a:chOff x="0" y="-95250"/>
            <a:chExt cx="1824304" cy="908050"/>
          </a:xfrm>
        </p:grpSpPr>
        <p:sp>
          <p:nvSpPr>
            <p:cNvPr id="554" name="Google Shape;554;p85"/>
            <p:cNvSpPr/>
            <p:nvPr/>
          </p:nvSpPr>
          <p:spPr>
            <a:xfrm>
              <a:off x="0" y="0"/>
              <a:ext cx="1824304" cy="525834"/>
            </a:xfrm>
            <a:custGeom>
              <a:rect b="b" l="l" r="r" t="t"/>
              <a:pathLst>
                <a:path extrusionOk="0" h="525834" w="1824304">
                  <a:moveTo>
                    <a:pt x="57003" y="0"/>
                  </a:moveTo>
                  <a:lnTo>
                    <a:pt x="1767302" y="0"/>
                  </a:lnTo>
                  <a:cubicBezTo>
                    <a:pt x="1798783" y="0"/>
                    <a:pt x="1824304" y="25521"/>
                    <a:pt x="1824304" y="57003"/>
                  </a:cubicBezTo>
                  <a:lnTo>
                    <a:pt x="1824304" y="468832"/>
                  </a:lnTo>
                  <a:cubicBezTo>
                    <a:pt x="1824304" y="500313"/>
                    <a:pt x="1798783" y="525834"/>
                    <a:pt x="1767302" y="525834"/>
                  </a:cubicBezTo>
                  <a:lnTo>
                    <a:pt x="57003" y="525834"/>
                  </a:lnTo>
                  <a:cubicBezTo>
                    <a:pt x="41885" y="525834"/>
                    <a:pt x="27386" y="519829"/>
                    <a:pt x="16696" y="509139"/>
                  </a:cubicBezTo>
                  <a:cubicBezTo>
                    <a:pt x="6006" y="498448"/>
                    <a:pt x="0" y="483950"/>
                    <a:pt x="0" y="468832"/>
                  </a:cubicBezTo>
                  <a:lnTo>
                    <a:pt x="0" y="57003"/>
                  </a:lnTo>
                  <a:cubicBezTo>
                    <a:pt x="0" y="25521"/>
                    <a:pt x="25521" y="0"/>
                    <a:pt x="57003" y="0"/>
                  </a:cubicBezTo>
                  <a:close/>
                </a:path>
              </a:pathLst>
            </a:custGeom>
            <a:solidFill>
              <a:srgbClr val="83C5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85"/>
          <p:cNvSpPr txBox="1"/>
          <p:nvPr/>
        </p:nvSpPr>
        <p:spPr>
          <a:xfrm>
            <a:off x="621904" y="112953"/>
            <a:ext cx="6926656" cy="485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400" u="none" cap="none" strike="noStrike">
                <a:solidFill>
                  <a:srgbClr val="83C566"/>
                </a:solidFill>
                <a:latin typeface="Poppins"/>
                <a:ea typeface="Poppins"/>
                <a:cs typeface="Poppins"/>
                <a:sym typeface="Poppins"/>
              </a:rPr>
              <a:t>Value-based Pricing </a:t>
            </a:r>
            <a:endParaRPr sz="700"/>
          </a:p>
        </p:txBody>
      </p:sp>
      <p:sp>
        <p:nvSpPr>
          <p:cNvPr id="557" name="Google Shape;557;p85"/>
          <p:cNvSpPr txBox="1"/>
          <p:nvPr/>
        </p:nvSpPr>
        <p:spPr>
          <a:xfrm>
            <a:off x="5680672" y="1004835"/>
            <a:ext cx="1015893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$19.9</a:t>
            </a:r>
            <a:endParaRPr sz="700"/>
          </a:p>
        </p:txBody>
      </p:sp>
      <p:sp>
        <p:nvSpPr>
          <p:cNvPr id="558" name="Google Shape;558;p85"/>
          <p:cNvSpPr txBox="1"/>
          <p:nvPr/>
        </p:nvSpPr>
        <p:spPr>
          <a:xfrm>
            <a:off x="6853814" y="1004835"/>
            <a:ext cx="1015893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$29.9</a:t>
            </a:r>
            <a:endParaRPr sz="700"/>
          </a:p>
        </p:txBody>
      </p:sp>
      <p:sp>
        <p:nvSpPr>
          <p:cNvPr id="559" name="Google Shape;559;p85"/>
          <p:cNvSpPr txBox="1"/>
          <p:nvPr/>
        </p:nvSpPr>
        <p:spPr>
          <a:xfrm>
            <a:off x="7978089" y="1004835"/>
            <a:ext cx="1015893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$39.9</a:t>
            </a:r>
            <a:endParaRPr sz="700"/>
          </a:p>
        </p:txBody>
      </p:sp>
      <p:sp>
        <p:nvSpPr>
          <p:cNvPr id="560" name="Google Shape;560;p85"/>
          <p:cNvSpPr txBox="1"/>
          <p:nvPr/>
        </p:nvSpPr>
        <p:spPr>
          <a:xfrm>
            <a:off x="129722" y="452438"/>
            <a:ext cx="4632481" cy="1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5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83C566"/>
                </a:solidFill>
                <a:latin typeface="Montserrat"/>
                <a:ea typeface="Montserrat"/>
                <a:cs typeface="Montserrat"/>
                <a:sym typeface="Montserrat"/>
              </a:rPr>
              <a:t>Value-based pricing</a:t>
            </a:r>
            <a:r>
              <a:rPr b="0" i="0" lang="en" sz="1300" u="none" cap="none" strike="noStrike">
                <a:solidFill>
                  <a:srgbClr val="83C566"/>
                </a:solidFill>
                <a:latin typeface="Montserrat"/>
                <a:ea typeface="Montserrat"/>
                <a:cs typeface="Montserrat"/>
                <a:sym typeface="Montserrat"/>
              </a:rPr>
              <a:t> is often a suitable strategy for innovative products like a Smart Plant Care System.</a:t>
            </a:r>
            <a:endParaRPr sz="700"/>
          </a:p>
          <a:p>
            <a:pPr indent="0" lvl="0" marL="0" marR="0" rtl="0" algn="l">
              <a:lnSpc>
                <a:spcPct val="17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83C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85"/>
          <p:cNvSpPr txBox="1"/>
          <p:nvPr/>
        </p:nvSpPr>
        <p:spPr>
          <a:xfrm>
            <a:off x="5680672" y="1287504"/>
            <a:ext cx="1015893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BASIC</a:t>
            </a:r>
            <a:endParaRPr sz="700"/>
          </a:p>
        </p:txBody>
      </p:sp>
      <p:sp>
        <p:nvSpPr>
          <p:cNvPr id="562" name="Google Shape;562;p85"/>
          <p:cNvSpPr txBox="1"/>
          <p:nvPr/>
        </p:nvSpPr>
        <p:spPr>
          <a:xfrm>
            <a:off x="6853814" y="1287504"/>
            <a:ext cx="1015893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endParaRPr sz="700"/>
          </a:p>
        </p:txBody>
      </p:sp>
      <p:sp>
        <p:nvSpPr>
          <p:cNvPr id="563" name="Google Shape;563;p85"/>
          <p:cNvSpPr txBox="1"/>
          <p:nvPr/>
        </p:nvSpPr>
        <p:spPr>
          <a:xfrm>
            <a:off x="8026869" y="1287504"/>
            <a:ext cx="1015893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PREMIUM</a:t>
            </a:r>
            <a:endParaRPr sz="700"/>
          </a:p>
        </p:txBody>
      </p:sp>
      <p:sp>
        <p:nvSpPr>
          <p:cNvPr id="564" name="Google Shape;564;p85"/>
          <p:cNvSpPr txBox="1"/>
          <p:nvPr/>
        </p:nvSpPr>
        <p:spPr>
          <a:xfrm>
            <a:off x="129722" y="1400312"/>
            <a:ext cx="3437414" cy="1449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Identify Key Value Drivers:</a:t>
            </a:r>
            <a:endParaRPr sz="700"/>
          </a:p>
          <a:p>
            <a:pPr indent="0" lvl="0" marL="0" marR="0" rtl="0" algn="just">
              <a:lnSpc>
                <a:spcPct val="17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1) Real-time plant monitoring and alerts</a:t>
            </a:r>
            <a:endParaRPr sz="700"/>
          </a:p>
          <a:p>
            <a:pPr indent="0" lvl="0" marL="0" marR="0" rtl="0" algn="just">
              <a:lnSpc>
                <a:spcPct val="17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2) Automated watering and fertilization</a:t>
            </a:r>
            <a:endParaRPr sz="700"/>
          </a:p>
          <a:p>
            <a:pPr indent="0" lvl="0" marL="0" marR="0" rtl="0" algn="just">
              <a:lnSpc>
                <a:spcPct val="17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3) Disease and pest detection</a:t>
            </a:r>
            <a:endParaRPr sz="700"/>
          </a:p>
          <a:p>
            <a:pPr indent="0" lvl="0" marL="0" marR="0" rtl="0" algn="just">
              <a:lnSpc>
                <a:spcPct val="17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4) Mobile app control and insights</a:t>
            </a:r>
            <a:endParaRPr sz="700"/>
          </a:p>
        </p:txBody>
      </p:sp>
      <p:sp>
        <p:nvSpPr>
          <p:cNvPr id="565" name="Google Shape;565;p85"/>
          <p:cNvSpPr txBox="1"/>
          <p:nvPr/>
        </p:nvSpPr>
        <p:spPr>
          <a:xfrm>
            <a:off x="6599849" y="648107"/>
            <a:ext cx="1181040" cy="255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Pricing Levels:</a:t>
            </a:r>
            <a:endParaRPr sz="700"/>
          </a:p>
        </p:txBody>
      </p:sp>
      <p:grpSp>
        <p:nvGrpSpPr>
          <p:cNvPr id="566" name="Google Shape;566;p85"/>
          <p:cNvGrpSpPr/>
          <p:nvPr/>
        </p:nvGrpSpPr>
        <p:grpSpPr>
          <a:xfrm>
            <a:off x="3954260" y="3215656"/>
            <a:ext cx="3788576" cy="1723877"/>
            <a:chOff x="0" y="-95250"/>
            <a:chExt cx="1995629" cy="908050"/>
          </a:xfrm>
        </p:grpSpPr>
        <p:sp>
          <p:nvSpPr>
            <p:cNvPr id="567" name="Google Shape;567;p85"/>
            <p:cNvSpPr/>
            <p:nvPr/>
          </p:nvSpPr>
          <p:spPr>
            <a:xfrm>
              <a:off x="0" y="0"/>
              <a:ext cx="1995629" cy="202169"/>
            </a:xfrm>
            <a:custGeom>
              <a:rect b="b" l="l" r="r" t="t"/>
              <a:pathLst>
                <a:path extrusionOk="0" h="202169" w="1995629">
                  <a:moveTo>
                    <a:pt x="52109" y="0"/>
                  </a:moveTo>
                  <a:lnTo>
                    <a:pt x="1943520" y="0"/>
                  </a:lnTo>
                  <a:cubicBezTo>
                    <a:pt x="1957340" y="0"/>
                    <a:pt x="1970594" y="5490"/>
                    <a:pt x="1980367" y="15262"/>
                  </a:cubicBezTo>
                  <a:cubicBezTo>
                    <a:pt x="1990139" y="25035"/>
                    <a:pt x="1995629" y="38289"/>
                    <a:pt x="1995629" y="52109"/>
                  </a:cubicBezTo>
                  <a:lnTo>
                    <a:pt x="1995629" y="150060"/>
                  </a:lnTo>
                  <a:cubicBezTo>
                    <a:pt x="1995629" y="178839"/>
                    <a:pt x="1972299" y="202169"/>
                    <a:pt x="1943520" y="202169"/>
                  </a:cubicBezTo>
                  <a:lnTo>
                    <a:pt x="52109" y="202169"/>
                  </a:lnTo>
                  <a:cubicBezTo>
                    <a:pt x="38289" y="202169"/>
                    <a:pt x="25035" y="196679"/>
                    <a:pt x="15262" y="186907"/>
                  </a:cubicBezTo>
                  <a:cubicBezTo>
                    <a:pt x="5490" y="177134"/>
                    <a:pt x="0" y="163880"/>
                    <a:pt x="0" y="150060"/>
                  </a:cubicBezTo>
                  <a:lnTo>
                    <a:pt x="0" y="52109"/>
                  </a:lnTo>
                  <a:cubicBezTo>
                    <a:pt x="0" y="38289"/>
                    <a:pt x="5490" y="25035"/>
                    <a:pt x="15262" y="15262"/>
                  </a:cubicBezTo>
                  <a:cubicBezTo>
                    <a:pt x="25035" y="5490"/>
                    <a:pt x="38289" y="0"/>
                    <a:pt x="52109" y="0"/>
                  </a:cubicBezTo>
                  <a:close/>
                </a:path>
              </a:pathLst>
            </a:custGeom>
            <a:solidFill>
              <a:srgbClr val="F6DC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85"/>
          <p:cNvSpPr txBox="1"/>
          <p:nvPr/>
        </p:nvSpPr>
        <p:spPr>
          <a:xfrm>
            <a:off x="4254258" y="1526540"/>
            <a:ext cx="3723832" cy="20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6BBE61"/>
                </a:solidFill>
                <a:latin typeface="Arial"/>
                <a:ea typeface="Arial"/>
                <a:cs typeface="Arial"/>
                <a:sym typeface="Arial"/>
              </a:rPr>
              <a:t>Pricing Tiers: 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6BBE6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6BBE61"/>
                </a:solidFill>
                <a:latin typeface="Arial"/>
                <a:ea typeface="Arial"/>
                <a:cs typeface="Arial"/>
                <a:sym typeface="Arial"/>
              </a:rPr>
              <a:t>Basic Tier: Includes essential monitoring and basic control features.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6BBE6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6BBE61"/>
                </a:solidFill>
                <a:latin typeface="Arial"/>
                <a:ea typeface="Arial"/>
                <a:cs typeface="Arial"/>
                <a:sym typeface="Arial"/>
              </a:rPr>
              <a:t>Standard Tier: Offers advanced plant care features and customization options.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6BBE6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6BBE61"/>
                </a:solidFill>
                <a:latin typeface="Arial"/>
                <a:ea typeface="Arial"/>
                <a:cs typeface="Arial"/>
                <a:sym typeface="Arial"/>
              </a:rPr>
              <a:t>Premium Tier: Provides premium features, personalized support, and exclusive benefits.</a:t>
            </a:r>
            <a:endParaRPr sz="7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BBE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85"/>
          <p:cNvGrpSpPr/>
          <p:nvPr/>
        </p:nvGrpSpPr>
        <p:grpSpPr>
          <a:xfrm>
            <a:off x="0" y="2819082"/>
            <a:ext cx="2695292" cy="1723875"/>
            <a:chOff x="0" y="-95250"/>
            <a:chExt cx="1419742" cy="908050"/>
          </a:xfrm>
        </p:grpSpPr>
        <p:sp>
          <p:nvSpPr>
            <p:cNvPr id="571" name="Google Shape;571;p85"/>
            <p:cNvSpPr/>
            <p:nvPr/>
          </p:nvSpPr>
          <p:spPr>
            <a:xfrm>
              <a:off x="0" y="0"/>
              <a:ext cx="1419742" cy="188699"/>
            </a:xfrm>
            <a:custGeom>
              <a:rect b="b" l="l" r="r" t="t"/>
              <a:pathLst>
                <a:path extrusionOk="0" h="188699" w="1419742">
                  <a:moveTo>
                    <a:pt x="73246" y="0"/>
                  </a:moveTo>
                  <a:lnTo>
                    <a:pt x="1346496" y="0"/>
                  </a:lnTo>
                  <a:cubicBezTo>
                    <a:pt x="1365922" y="0"/>
                    <a:pt x="1384552" y="7717"/>
                    <a:pt x="1398289" y="21453"/>
                  </a:cubicBezTo>
                  <a:cubicBezTo>
                    <a:pt x="1412025" y="35189"/>
                    <a:pt x="1419742" y="53820"/>
                    <a:pt x="1419742" y="73246"/>
                  </a:cubicBezTo>
                  <a:lnTo>
                    <a:pt x="1419742" y="115453"/>
                  </a:lnTo>
                  <a:cubicBezTo>
                    <a:pt x="1419742" y="134879"/>
                    <a:pt x="1412025" y="153509"/>
                    <a:pt x="1398289" y="167246"/>
                  </a:cubicBezTo>
                  <a:cubicBezTo>
                    <a:pt x="1384552" y="180982"/>
                    <a:pt x="1365922" y="188699"/>
                    <a:pt x="1346496" y="188699"/>
                  </a:cubicBezTo>
                  <a:lnTo>
                    <a:pt x="73246" y="188699"/>
                  </a:lnTo>
                  <a:cubicBezTo>
                    <a:pt x="53820" y="188699"/>
                    <a:pt x="35189" y="180982"/>
                    <a:pt x="21453" y="167246"/>
                  </a:cubicBezTo>
                  <a:cubicBezTo>
                    <a:pt x="7717" y="153509"/>
                    <a:pt x="0" y="134879"/>
                    <a:pt x="0" y="115453"/>
                  </a:cubicBezTo>
                  <a:lnTo>
                    <a:pt x="0" y="73246"/>
                  </a:lnTo>
                  <a:cubicBezTo>
                    <a:pt x="0" y="53820"/>
                    <a:pt x="7717" y="35189"/>
                    <a:pt x="21453" y="21453"/>
                  </a:cubicBezTo>
                  <a:cubicBezTo>
                    <a:pt x="35189" y="7717"/>
                    <a:pt x="53820" y="0"/>
                    <a:pt x="73246" y="0"/>
                  </a:cubicBezTo>
                  <a:close/>
                </a:path>
              </a:pathLst>
            </a:custGeom>
            <a:solidFill>
              <a:srgbClr val="F6DC7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85"/>
          <p:cNvSpPr txBox="1"/>
          <p:nvPr/>
        </p:nvSpPr>
        <p:spPr>
          <a:xfrm>
            <a:off x="129722" y="3032852"/>
            <a:ext cx="3804784" cy="1870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Upselling and Add-ons:</a:t>
            </a:r>
            <a:endParaRPr sz="700"/>
          </a:p>
          <a:p>
            <a:pPr indent="0" lvl="0" marL="0" marR="0" rtl="0" algn="l">
              <a:lnSpc>
                <a:spcPct val="17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Offering </a:t>
            </a:r>
            <a:r>
              <a:rPr b="1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additional products or services</a:t>
            </a:r>
            <a:r>
              <a:rPr b="0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 that complement the Smart Plant Care System to increase the transaction value. For example,  </a:t>
            </a:r>
            <a:r>
              <a:rPr b="1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plant nutrition supplements, premium customer support, or consulting services for advanced gardening techniques</a:t>
            </a:r>
            <a:r>
              <a:rPr b="0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  <p:sp>
        <p:nvSpPr>
          <p:cNvPr id="574" name="Google Shape;574;p85"/>
          <p:cNvSpPr txBox="1"/>
          <p:nvPr/>
        </p:nvSpPr>
        <p:spPr>
          <a:xfrm>
            <a:off x="4085232" y="3442345"/>
            <a:ext cx="3526632" cy="1498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Continuous Evaluation and Adjustment:</a:t>
            </a:r>
            <a:endParaRPr sz="700"/>
          </a:p>
          <a:p>
            <a:pPr indent="0" lvl="0" marL="0" marR="0" rtl="0" algn="ctr">
              <a:lnSpc>
                <a:spcPct val="16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6BBE61"/>
                </a:solidFill>
                <a:latin typeface="Montserrat"/>
                <a:ea typeface="Montserrat"/>
                <a:cs typeface="Montserrat"/>
                <a:sym typeface="Montserrat"/>
              </a:rPr>
              <a:t>Monitoring customer feedback, market trends, and competitors' offerings. Adjust the pricing tiers, features, or pricing levels as needed to align with customer preferences and market dynamics.</a:t>
            </a:r>
            <a:endParaRPr sz="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/>
          <p:nvPr/>
        </p:nvSpPr>
        <p:spPr>
          <a:xfrm rot="8893106">
            <a:off x="5239355" y="-1100682"/>
            <a:ext cx="2701227" cy="2666849"/>
          </a:xfrm>
          <a:custGeom>
            <a:rect b="b" l="l" r="r" t="t"/>
            <a:pathLst>
              <a:path extrusionOk="0" h="5333697" w="5402455">
                <a:moveTo>
                  <a:pt x="0" y="0"/>
                </a:moveTo>
                <a:lnTo>
                  <a:pt x="5402456" y="0"/>
                </a:lnTo>
                <a:lnTo>
                  <a:pt x="5402456" y="5333697"/>
                </a:lnTo>
                <a:lnTo>
                  <a:pt x="0" y="5333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0" name="Google Shape;580;p86"/>
          <p:cNvSpPr/>
          <p:nvPr/>
        </p:nvSpPr>
        <p:spPr>
          <a:xfrm rot="8571448">
            <a:off x="-2434456" y="2600913"/>
            <a:ext cx="3956013" cy="3905664"/>
          </a:xfrm>
          <a:custGeom>
            <a:rect b="b" l="l" r="r" t="t"/>
            <a:pathLst>
              <a:path extrusionOk="0" h="7811327" w="7912025">
                <a:moveTo>
                  <a:pt x="0" y="0"/>
                </a:moveTo>
                <a:lnTo>
                  <a:pt x="7912025" y="0"/>
                </a:lnTo>
                <a:lnTo>
                  <a:pt x="7912025" y="7811326"/>
                </a:lnTo>
                <a:lnTo>
                  <a:pt x="0" y="781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1" name="Google Shape;581;p86"/>
          <p:cNvGrpSpPr/>
          <p:nvPr/>
        </p:nvGrpSpPr>
        <p:grpSpPr>
          <a:xfrm>
            <a:off x="154445" y="787174"/>
            <a:ext cx="9437031" cy="4139405"/>
            <a:chOff x="0" y="-95250"/>
            <a:chExt cx="4970947" cy="2180427"/>
          </a:xfrm>
        </p:grpSpPr>
        <p:sp>
          <p:nvSpPr>
            <p:cNvPr id="582" name="Google Shape;582;p86"/>
            <p:cNvSpPr/>
            <p:nvPr/>
          </p:nvSpPr>
          <p:spPr>
            <a:xfrm>
              <a:off x="0" y="0"/>
              <a:ext cx="4970947" cy="2085177"/>
            </a:xfrm>
            <a:custGeom>
              <a:rect b="b" l="l" r="r" t="t"/>
              <a:pathLst>
                <a:path extrusionOk="0" h="2085177" w="4970947">
                  <a:moveTo>
                    <a:pt x="20920" y="0"/>
                  </a:moveTo>
                  <a:lnTo>
                    <a:pt x="4950028" y="0"/>
                  </a:lnTo>
                  <a:cubicBezTo>
                    <a:pt x="4961581" y="0"/>
                    <a:pt x="4970947" y="9366"/>
                    <a:pt x="4970947" y="20920"/>
                  </a:cubicBezTo>
                  <a:lnTo>
                    <a:pt x="4970947" y="2064258"/>
                  </a:lnTo>
                  <a:cubicBezTo>
                    <a:pt x="4970947" y="2069806"/>
                    <a:pt x="4968743" y="2075127"/>
                    <a:pt x="4964820" y="2079050"/>
                  </a:cubicBezTo>
                  <a:cubicBezTo>
                    <a:pt x="4960897" y="2082973"/>
                    <a:pt x="4955576" y="2085177"/>
                    <a:pt x="4950028" y="2085177"/>
                  </a:cubicBezTo>
                  <a:lnTo>
                    <a:pt x="20920" y="2085177"/>
                  </a:lnTo>
                  <a:cubicBezTo>
                    <a:pt x="9366" y="2085177"/>
                    <a:pt x="0" y="2075811"/>
                    <a:pt x="0" y="2064258"/>
                  </a:cubicBezTo>
                  <a:lnTo>
                    <a:pt x="0" y="20920"/>
                  </a:lnTo>
                  <a:cubicBezTo>
                    <a:pt x="0" y="9366"/>
                    <a:pt x="9366" y="0"/>
                    <a:pt x="20920" y="0"/>
                  </a:cubicBezTo>
                  <a:close/>
                </a:path>
              </a:pathLst>
            </a:custGeom>
            <a:solidFill>
              <a:srgbClr val="83C56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6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86"/>
          <p:cNvSpPr/>
          <p:nvPr/>
        </p:nvSpPr>
        <p:spPr>
          <a:xfrm>
            <a:off x="4572000" y="297429"/>
            <a:ext cx="7149266" cy="4629150"/>
          </a:xfrm>
          <a:custGeom>
            <a:rect b="b" l="l" r="r" t="t"/>
            <a:pathLst>
              <a:path extrusionOk="0" h="9258300" w="14298533">
                <a:moveTo>
                  <a:pt x="0" y="0"/>
                </a:moveTo>
                <a:lnTo>
                  <a:pt x="14298533" y="0"/>
                </a:lnTo>
                <a:lnTo>
                  <a:pt x="1429853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86"/>
          <p:cNvSpPr txBox="1"/>
          <p:nvPr/>
        </p:nvSpPr>
        <p:spPr>
          <a:xfrm>
            <a:off x="192951" y="194643"/>
            <a:ext cx="36309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400" u="none" cap="none" strike="noStrike">
                <a:solidFill>
                  <a:srgbClr val="83C566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  <a:endParaRPr sz="700"/>
          </a:p>
        </p:txBody>
      </p:sp>
      <p:sp>
        <p:nvSpPr>
          <p:cNvPr id="586" name="Google Shape;586;p86"/>
          <p:cNvSpPr txBox="1"/>
          <p:nvPr/>
        </p:nvSpPr>
        <p:spPr>
          <a:xfrm>
            <a:off x="192951" y="1075627"/>
            <a:ext cx="5565934" cy="3562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Based on market analysis, a reasonable profit margin for this product would be 35%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price: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 cost per product = $188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Desired profit margin as a decimal = 0.35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price = $290 per unit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Consider fixed costs: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Fixed costs: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Storage: $500 per month x 12 months = $6,000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Insurance: $1,000 per year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Accountant: $2,000 per year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Break-even point (units):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Fixed costs = $9,000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Sales price per unit = $290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 cost per unit = $188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Contribution margin = ($290 - $188) / $290 = 0.35</a:t>
            </a:r>
            <a:endParaRPr sz="700"/>
          </a:p>
          <a:p>
            <a:pPr indent="0" lvl="0" marL="0" marR="0" rtl="0" algn="ctr">
              <a:lnSpc>
                <a:spcPct val="16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Break-even point (units) = $9,000 / ($290 - $188) = 168 units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ctrTitle"/>
          </p:nvPr>
        </p:nvSpPr>
        <p:spPr>
          <a:xfrm>
            <a:off x="1636275" y="748550"/>
            <a:ext cx="57834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Content: </a:t>
            </a:r>
            <a:endParaRPr/>
          </a:p>
        </p:txBody>
      </p:sp>
      <p:sp>
        <p:nvSpPr>
          <p:cNvPr id="356" name="Google Shape;356;p60"/>
          <p:cNvSpPr txBox="1"/>
          <p:nvPr>
            <p:ph idx="1" type="subTitle"/>
          </p:nvPr>
        </p:nvSpPr>
        <p:spPr>
          <a:xfrm>
            <a:off x="1680300" y="1176675"/>
            <a:ext cx="57834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Research Method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Technology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Management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(1) Production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(2)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Distribution and logistics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Promotion: Marketing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Technology innovation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Product innovation and legal aspect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7"/>
          <p:cNvSpPr txBox="1"/>
          <p:nvPr>
            <p:ph type="title"/>
          </p:nvPr>
        </p:nvSpPr>
        <p:spPr>
          <a:xfrm>
            <a:off x="387900" y="5623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Promotion for Smart Plant Care System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 </a:t>
            </a:r>
            <a:endParaRPr sz="3000"/>
          </a:p>
        </p:txBody>
      </p:sp>
      <p:pic>
        <p:nvPicPr>
          <p:cNvPr id="592" name="Google Shape;5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924" y="1852625"/>
            <a:ext cx="3278875" cy="20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8"/>
          <p:cNvSpPr txBox="1"/>
          <p:nvPr>
            <p:ph type="title"/>
          </p:nvPr>
        </p:nvSpPr>
        <p:spPr>
          <a:xfrm>
            <a:off x="2954975" y="317450"/>
            <a:ext cx="2216700" cy="9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</a:t>
            </a:r>
            <a:endParaRPr/>
          </a:p>
        </p:txBody>
      </p:sp>
      <p:cxnSp>
        <p:nvCxnSpPr>
          <p:cNvPr id="598" name="Google Shape;598;p88"/>
          <p:cNvCxnSpPr>
            <a:stCxn id="599" idx="2"/>
            <a:endCxn id="600" idx="1"/>
          </p:cNvCxnSpPr>
          <p:nvPr/>
        </p:nvCxnSpPr>
        <p:spPr>
          <a:xfrm>
            <a:off x="22426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88"/>
          <p:cNvCxnSpPr>
            <a:stCxn id="599" idx="2"/>
            <a:endCxn id="602" idx="1"/>
          </p:cNvCxnSpPr>
          <p:nvPr/>
        </p:nvCxnSpPr>
        <p:spPr>
          <a:xfrm flipH="1" rot="10800000">
            <a:off x="2242650" y="16759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8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88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88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88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88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88"/>
          <p:cNvSpPr/>
          <p:nvPr/>
        </p:nvSpPr>
        <p:spPr>
          <a:xfrm>
            <a:off x="5406150" y="2761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88"/>
          <p:cNvSpPr/>
          <p:nvPr/>
        </p:nvSpPr>
        <p:spPr>
          <a:xfrm>
            <a:off x="5406150" y="3667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7" name="Google Shape;607;p88"/>
          <p:cNvCxnSpPr>
            <a:stCxn id="602" idx="3"/>
            <a:endCxn id="603" idx="1"/>
          </p:cNvCxnSpPr>
          <p:nvPr/>
        </p:nvCxnSpPr>
        <p:spPr>
          <a:xfrm flipH="1" rot="10800000">
            <a:off x="4872750" y="1212924"/>
            <a:ext cx="533400" cy="46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88"/>
          <p:cNvCxnSpPr>
            <a:stCxn id="602" idx="3"/>
            <a:endCxn id="604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88"/>
          <p:cNvCxnSpPr>
            <a:stCxn id="605" idx="1"/>
            <a:endCxn id="600" idx="3"/>
          </p:cNvCxnSpPr>
          <p:nvPr/>
        </p:nvCxnSpPr>
        <p:spPr>
          <a:xfrm flipH="1">
            <a:off x="4872750" y="3024338"/>
            <a:ext cx="533400" cy="4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88"/>
          <p:cNvCxnSpPr>
            <a:stCxn id="606" idx="1"/>
            <a:endCxn id="600" idx="3"/>
          </p:cNvCxnSpPr>
          <p:nvPr/>
        </p:nvCxnSpPr>
        <p:spPr>
          <a:xfrm rot="10800000">
            <a:off x="4872750" y="3495338"/>
            <a:ext cx="5334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88"/>
          <p:cNvCxnSpPr>
            <a:stCxn id="612" idx="2"/>
            <a:endCxn id="613" idx="1"/>
          </p:cNvCxnSpPr>
          <p:nvPr/>
        </p:nvCxnSpPr>
        <p:spPr>
          <a:xfrm>
            <a:off x="22426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88"/>
          <p:cNvCxnSpPr>
            <a:stCxn id="612" idx="2"/>
            <a:endCxn id="615" idx="1"/>
          </p:cNvCxnSpPr>
          <p:nvPr/>
        </p:nvCxnSpPr>
        <p:spPr>
          <a:xfrm flipH="1" rot="10800000">
            <a:off x="2242650" y="1675950"/>
            <a:ext cx="6096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2" name="Google Shape;612;p88"/>
          <p:cNvSpPr/>
          <p:nvPr/>
        </p:nvSpPr>
        <p:spPr>
          <a:xfrm rot="-5400000">
            <a:off x="3594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88"/>
          <p:cNvSpPr/>
          <p:nvPr/>
        </p:nvSpPr>
        <p:spPr>
          <a:xfrm>
            <a:off x="28522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Gardening influencers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88"/>
          <p:cNvSpPr/>
          <p:nvPr/>
        </p:nvSpPr>
        <p:spPr>
          <a:xfrm>
            <a:off x="28522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Horticulture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88"/>
          <p:cNvSpPr/>
          <p:nvPr/>
        </p:nvSpPr>
        <p:spPr>
          <a:xfrm>
            <a:off x="5406150" y="95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Social Media Campaigns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88"/>
          <p:cNvSpPr/>
          <p:nvPr/>
        </p:nvSpPr>
        <p:spPr>
          <a:xfrm>
            <a:off x="5406150" y="1856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Video Tutorials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88"/>
          <p:cNvSpPr/>
          <p:nvPr/>
        </p:nvSpPr>
        <p:spPr>
          <a:xfrm>
            <a:off x="5406150" y="2761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Blog posts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88"/>
          <p:cNvSpPr/>
          <p:nvPr/>
        </p:nvSpPr>
        <p:spPr>
          <a:xfrm>
            <a:off x="5406150" y="3667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249C90"/>
          </a:solidFill>
          <a:ln cap="flat" cmpd="sng" w="9525">
            <a:solidFill>
              <a:srgbClr val="249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Inspiration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0" name="Google Shape;620;p88"/>
          <p:cNvCxnSpPr>
            <a:stCxn id="615" idx="3"/>
            <a:endCxn id="616" idx="1"/>
          </p:cNvCxnSpPr>
          <p:nvPr/>
        </p:nvCxnSpPr>
        <p:spPr>
          <a:xfrm flipH="1" rot="10800000">
            <a:off x="4872750" y="1212924"/>
            <a:ext cx="533400" cy="46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88"/>
          <p:cNvCxnSpPr>
            <a:stCxn id="615" idx="3"/>
            <a:endCxn id="617" idx="1"/>
          </p:cNvCxnSpPr>
          <p:nvPr/>
        </p:nvCxnSpPr>
        <p:spPr>
          <a:xfrm>
            <a:off x="4872750" y="1675824"/>
            <a:ext cx="533400" cy="44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88"/>
          <p:cNvCxnSpPr>
            <a:stCxn id="618" idx="1"/>
            <a:endCxn id="613" idx="3"/>
          </p:cNvCxnSpPr>
          <p:nvPr/>
        </p:nvCxnSpPr>
        <p:spPr>
          <a:xfrm flipH="1">
            <a:off x="4872750" y="3024338"/>
            <a:ext cx="533400" cy="4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88"/>
          <p:cNvCxnSpPr>
            <a:stCxn id="619" idx="1"/>
            <a:endCxn id="613" idx="3"/>
          </p:cNvCxnSpPr>
          <p:nvPr/>
        </p:nvCxnSpPr>
        <p:spPr>
          <a:xfrm rot="10800000">
            <a:off x="4872750" y="3495338"/>
            <a:ext cx="5334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88"/>
          <p:cNvSpPr/>
          <p:nvPr/>
        </p:nvSpPr>
        <p:spPr>
          <a:xfrm>
            <a:off x="2852250" y="23229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Environmental Organization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9"/>
          <p:cNvSpPr txBox="1"/>
          <p:nvPr>
            <p:ph type="title"/>
          </p:nvPr>
        </p:nvSpPr>
        <p:spPr>
          <a:xfrm>
            <a:off x="1303800" y="598575"/>
            <a:ext cx="3312000" cy="11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grpSp>
        <p:nvGrpSpPr>
          <p:cNvPr id="630" name="Google Shape;630;p89"/>
          <p:cNvGrpSpPr/>
          <p:nvPr/>
        </p:nvGrpSpPr>
        <p:grpSpPr>
          <a:xfrm>
            <a:off x="1475113" y="1907629"/>
            <a:ext cx="5957975" cy="643500"/>
            <a:chOff x="1593000" y="2322568"/>
            <a:chExt cx="5957975" cy="643500"/>
          </a:xfrm>
        </p:grpSpPr>
        <p:sp>
          <p:nvSpPr>
            <p:cNvPr id="631" name="Google Shape;631;p8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Lorem ipsum dolor sit amet at nec at adipiscing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Donec risus dolor porta venenatis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Pharetra luctus felis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Proin in tellus felis volutpat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8" name="Google Shape;638;p89"/>
          <p:cNvGrpSpPr/>
          <p:nvPr/>
        </p:nvGrpSpPr>
        <p:grpSpPr>
          <a:xfrm>
            <a:off x="1303788" y="3217879"/>
            <a:ext cx="5957975" cy="643500"/>
            <a:chOff x="1593000" y="2322568"/>
            <a:chExt cx="5957975" cy="643500"/>
          </a:xfrm>
        </p:grpSpPr>
        <p:sp>
          <p:nvSpPr>
            <p:cNvPr id="639" name="Google Shape;639;p8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Bundled deals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Gardeners 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Early adopters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6" name="Google Shape;646;p89"/>
          <p:cNvGrpSpPr/>
          <p:nvPr/>
        </p:nvGrpSpPr>
        <p:grpSpPr>
          <a:xfrm>
            <a:off x="1303788" y="2562761"/>
            <a:ext cx="5957975" cy="643500"/>
            <a:chOff x="1593000" y="2322568"/>
            <a:chExt cx="5957975" cy="643500"/>
          </a:xfrm>
        </p:grpSpPr>
        <p:sp>
          <p:nvSpPr>
            <p:cNvPr id="647" name="Google Shape;647;p8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Discounts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Reduction cost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Special Promotions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89"/>
          <p:cNvGrpSpPr/>
          <p:nvPr/>
        </p:nvGrpSpPr>
        <p:grpSpPr>
          <a:xfrm>
            <a:off x="1303788" y="1907634"/>
            <a:ext cx="5957975" cy="643500"/>
            <a:chOff x="1593000" y="2322568"/>
            <a:chExt cx="5957975" cy="643500"/>
          </a:xfrm>
        </p:grpSpPr>
        <p:sp>
          <p:nvSpPr>
            <p:cNvPr id="655" name="Google Shape;655;p8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Starter kits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Beginners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Advanced Systems</a:t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0"/>
          <p:cNvSpPr txBox="1"/>
          <p:nvPr>
            <p:ph type="title"/>
          </p:nvPr>
        </p:nvSpPr>
        <p:spPr>
          <a:xfrm>
            <a:off x="2920650" y="-71325"/>
            <a:ext cx="339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Remaining steps</a:t>
            </a:r>
            <a:r>
              <a:rPr lang="en" sz="2900"/>
              <a:t> </a:t>
            </a:r>
            <a:endParaRPr sz="2900"/>
          </a:p>
        </p:txBody>
      </p:sp>
      <p:sp>
        <p:nvSpPr>
          <p:cNvPr id="667" name="Google Shape;667;p90"/>
          <p:cNvSpPr/>
          <p:nvPr/>
        </p:nvSpPr>
        <p:spPr>
          <a:xfrm rot="-3170398">
            <a:off x="3943226" y="2180038"/>
            <a:ext cx="1244116" cy="1269463"/>
          </a:xfrm>
          <a:prstGeom prst="ellipse">
            <a:avLst/>
          </a:prstGeom>
          <a:solidFill>
            <a:srgbClr val="F48F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90"/>
          <p:cNvGrpSpPr/>
          <p:nvPr/>
        </p:nvGrpSpPr>
        <p:grpSpPr>
          <a:xfrm>
            <a:off x="4209462" y="1853236"/>
            <a:ext cx="2905202" cy="3029202"/>
            <a:chOff x="4184863" y="1520198"/>
            <a:chExt cx="2958454" cy="3298347"/>
          </a:xfrm>
        </p:grpSpPr>
        <p:sp>
          <p:nvSpPr>
            <p:cNvPr id="669" name="Google Shape;669;p90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0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E1165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0"/>
            <p:cNvSpPr txBox="1"/>
            <p:nvPr/>
          </p:nvSpPr>
          <p:spPr>
            <a:xfrm rot="-3779260">
              <a:off x="4671196" y="2762792"/>
              <a:ext cx="180456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mplement blockchain technology 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2" name="Google Shape;672;p90"/>
          <p:cNvGrpSpPr/>
          <p:nvPr/>
        </p:nvGrpSpPr>
        <p:grpSpPr>
          <a:xfrm>
            <a:off x="2886188" y="391574"/>
            <a:ext cx="3234292" cy="2959926"/>
            <a:chOff x="2857731" y="-71332"/>
            <a:chExt cx="3293577" cy="3222916"/>
          </a:xfrm>
        </p:grpSpPr>
        <p:sp>
          <p:nvSpPr>
            <p:cNvPr id="673" name="Google Shape;673;p90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0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61249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90"/>
            <p:cNvSpPr txBox="1"/>
            <p:nvPr/>
          </p:nvSpPr>
          <p:spPr>
            <a:xfrm>
              <a:off x="3782819" y="1153135"/>
              <a:ext cx="18429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Make a mobile application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6" name="Google Shape;676;p90"/>
          <p:cNvGrpSpPr/>
          <p:nvPr/>
        </p:nvGrpSpPr>
        <p:grpSpPr>
          <a:xfrm>
            <a:off x="2024536" y="2004287"/>
            <a:ext cx="3362793" cy="2867501"/>
            <a:chOff x="1959887" y="1684671"/>
            <a:chExt cx="3424433" cy="3122279"/>
          </a:xfrm>
        </p:grpSpPr>
        <p:sp>
          <p:nvSpPr>
            <p:cNvPr id="677" name="Google Shape;677;p90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48FB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0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840D35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0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Collaborations and Partnerships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/>
          <p:nvPr>
            <p:ph type="title"/>
          </p:nvPr>
        </p:nvSpPr>
        <p:spPr>
          <a:xfrm>
            <a:off x="387900" y="555600"/>
            <a:ext cx="6267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Innovation</a:t>
            </a:r>
            <a:endParaRPr/>
          </a:p>
        </p:txBody>
      </p:sp>
      <p:pic>
        <p:nvPicPr>
          <p:cNvPr id="685" name="Google Shape;6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675" y="2180100"/>
            <a:ext cx="3060350" cy="19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204C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2"/>
          <p:cNvSpPr/>
          <p:nvPr/>
        </p:nvSpPr>
        <p:spPr>
          <a:xfrm>
            <a:off x="-1937783" y="-2554250"/>
            <a:ext cx="4904268" cy="4904268"/>
          </a:xfrm>
          <a:custGeom>
            <a:rect b="b" l="l" r="r" t="t"/>
            <a:pathLst>
              <a:path extrusionOk="0"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1" name="Google Shape;691;p92"/>
          <p:cNvSpPr/>
          <p:nvPr/>
        </p:nvSpPr>
        <p:spPr>
          <a:xfrm>
            <a:off x="-911769" y="3179592"/>
            <a:ext cx="4043030" cy="4043030"/>
          </a:xfrm>
          <a:custGeom>
            <a:rect b="b" l="l" r="r" t="t"/>
            <a:pathLst>
              <a:path extrusionOk="0"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2" name="Google Shape;692;p92"/>
          <p:cNvSpPr/>
          <p:nvPr/>
        </p:nvSpPr>
        <p:spPr>
          <a:xfrm rot="5400000">
            <a:off x="4514747" y="832475"/>
            <a:ext cx="6359185" cy="4694235"/>
          </a:xfrm>
          <a:custGeom>
            <a:rect b="b" l="l" r="r" t="t"/>
            <a:pathLst>
              <a:path extrusionOk="0"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3" name="Google Shape;693;p92"/>
          <p:cNvSpPr/>
          <p:nvPr/>
        </p:nvSpPr>
        <p:spPr>
          <a:xfrm>
            <a:off x="266949" y="1173157"/>
            <a:ext cx="1146324" cy="1317613"/>
          </a:xfrm>
          <a:custGeom>
            <a:rect b="b" l="l" r="r" t="t"/>
            <a:pathLst>
              <a:path extrusionOk="0"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92"/>
          <p:cNvSpPr/>
          <p:nvPr/>
        </p:nvSpPr>
        <p:spPr>
          <a:xfrm rot="1953174">
            <a:off x="-29640" y="4383385"/>
            <a:ext cx="2576661" cy="1520229"/>
          </a:xfrm>
          <a:custGeom>
            <a:rect b="b" l="l" r="r" t="t"/>
            <a:pathLst>
              <a:path extrusionOk="0"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92"/>
          <p:cNvSpPr/>
          <p:nvPr/>
        </p:nvSpPr>
        <p:spPr>
          <a:xfrm>
            <a:off x="6363457" y="832466"/>
            <a:ext cx="3444448" cy="3592644"/>
          </a:xfrm>
          <a:custGeom>
            <a:rect b="b" l="l" r="r" t="t"/>
            <a:pathLst>
              <a:path extrusionOk="0"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92"/>
          <p:cNvSpPr txBox="1"/>
          <p:nvPr/>
        </p:nvSpPr>
        <p:spPr>
          <a:xfrm>
            <a:off x="1599857" y="209248"/>
            <a:ext cx="5867400" cy="808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5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smart plant care system </a:t>
            </a:r>
            <a:endParaRPr b="0" i="0" sz="225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92"/>
          <p:cNvSpPr txBox="1"/>
          <p:nvPr/>
        </p:nvSpPr>
        <p:spPr>
          <a:xfrm>
            <a:off x="1687423" y="1569881"/>
            <a:ext cx="4560977" cy="931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7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DAE5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suggestions for how to advance this technology</a:t>
            </a:r>
            <a:r>
              <a:rPr b="0" i="0" lang="en" sz="2700" u="none" cap="none" strike="noStrike">
                <a:solidFill>
                  <a:srgbClr val="DAE5F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700"/>
          </a:p>
          <a:p>
            <a:pPr indent="0" lvl="0" marL="0" marR="0" rtl="0" algn="l">
              <a:lnSpc>
                <a:spcPct val="822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DAE5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22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DAE5F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8" name="Google Shape;698;p92"/>
          <p:cNvSpPr txBox="1"/>
          <p:nvPr/>
        </p:nvSpPr>
        <p:spPr>
          <a:xfrm>
            <a:off x="1668686" y="2559266"/>
            <a:ext cx="4777174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-228600" lvl="0" marL="228600" marR="0" rtl="0" algn="l">
              <a:lnSpc>
                <a:spcPct val="113156"/>
              </a:lnSpc>
              <a:spcBef>
                <a:spcPts val="0"/>
              </a:spcBef>
              <a:spcAft>
                <a:spcPts val="0"/>
              </a:spcAft>
              <a:buClr>
                <a:srgbClr val="F2DADA"/>
              </a:buClr>
              <a:buSzPts val="1600"/>
              <a:buFont typeface="Noto Sans Symbols"/>
              <a:buChar char="⮚"/>
            </a:pPr>
            <a:r>
              <a:rPr b="1" i="0" lang="en" sz="1600" u="none" cap="none" strike="noStrike">
                <a:solidFill>
                  <a:srgbClr val="F2DADA"/>
                </a:solidFill>
                <a:latin typeface="Arial Black"/>
                <a:ea typeface="Arial Black"/>
                <a:cs typeface="Arial Black"/>
                <a:sym typeface="Arial Black"/>
              </a:rPr>
              <a:t>Increase the number of plant species supported</a:t>
            </a:r>
            <a:endParaRPr b="1" i="0" sz="3300" u="none" cap="none" strike="noStrike">
              <a:solidFill>
                <a:srgbClr val="F2DADA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28600" lvl="0" marL="228600" marR="0" rtl="0" algn="l">
              <a:lnSpc>
                <a:spcPct val="113156"/>
              </a:lnSpc>
              <a:spcBef>
                <a:spcPts val="0"/>
              </a:spcBef>
              <a:spcAft>
                <a:spcPts val="0"/>
              </a:spcAft>
              <a:buClr>
                <a:srgbClr val="F2DADA"/>
              </a:buClr>
              <a:buSzPts val="1600"/>
              <a:buFont typeface="Noto Sans Symbols"/>
              <a:buChar char="⮚"/>
            </a:pPr>
            <a:r>
              <a:rPr b="1" i="0" lang="en" sz="1600" u="none" cap="none" strike="noStrike">
                <a:solidFill>
                  <a:srgbClr val="F2DADA"/>
                </a:solidFill>
                <a:latin typeface="Arial Black"/>
                <a:ea typeface="Arial Black"/>
                <a:cs typeface="Arial Black"/>
                <a:sym typeface="Arial Black"/>
              </a:rPr>
              <a:t>Bring AI capabilities together</a:t>
            </a:r>
            <a:endParaRPr b="1" i="0" sz="3300" u="none" cap="none" strike="noStrike">
              <a:solidFill>
                <a:srgbClr val="F2DADA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28600" lvl="0" marL="228600" marR="0" rtl="0" algn="l">
              <a:lnSpc>
                <a:spcPct val="113156"/>
              </a:lnSpc>
              <a:spcBef>
                <a:spcPts val="0"/>
              </a:spcBef>
              <a:spcAft>
                <a:spcPts val="0"/>
              </a:spcAft>
              <a:buClr>
                <a:srgbClr val="F2DADA"/>
              </a:buClr>
              <a:buSzPts val="1600"/>
              <a:buFont typeface="Noto Sans Symbols"/>
              <a:buChar char="⮚"/>
            </a:pPr>
            <a:r>
              <a:rPr b="1" i="0" lang="en" sz="1600" u="none" cap="none" strike="noStrike">
                <a:solidFill>
                  <a:srgbClr val="F2DADA"/>
                </a:solidFill>
                <a:latin typeface="Arial Black"/>
                <a:ea typeface="Arial Black"/>
                <a:cs typeface="Arial Black"/>
                <a:sym typeface="Arial Black"/>
              </a:rPr>
              <a:t>Enable remote control and access</a:t>
            </a:r>
            <a:endParaRPr b="0" i="0" sz="3300" u="none" cap="none" strike="noStrike">
              <a:solidFill>
                <a:srgbClr val="F2DADA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99" name="Google Shape;699;p92"/>
          <p:cNvSpPr txBox="1"/>
          <p:nvPr/>
        </p:nvSpPr>
        <p:spPr>
          <a:xfrm>
            <a:off x="1413272" y="3916088"/>
            <a:ext cx="1592929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Jaloliddin 12200334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204C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3"/>
          <p:cNvSpPr/>
          <p:nvPr/>
        </p:nvSpPr>
        <p:spPr>
          <a:xfrm>
            <a:off x="6789748" y="0"/>
            <a:ext cx="4498043" cy="4498043"/>
          </a:xfrm>
          <a:custGeom>
            <a:rect b="b" l="l" r="r" t="t"/>
            <a:pathLst>
              <a:path extrusionOk="0"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5" name="Google Shape;705;p93"/>
          <p:cNvSpPr/>
          <p:nvPr/>
        </p:nvSpPr>
        <p:spPr>
          <a:xfrm>
            <a:off x="-1440988" y="-995834"/>
            <a:ext cx="3621326" cy="3621326"/>
          </a:xfrm>
          <a:custGeom>
            <a:rect b="b" l="l" r="r" t="t"/>
            <a:pathLst>
              <a:path extrusionOk="0"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6" name="Google Shape;706;p93"/>
          <p:cNvSpPr/>
          <p:nvPr/>
        </p:nvSpPr>
        <p:spPr>
          <a:xfrm>
            <a:off x="1611234" y="1849810"/>
            <a:ext cx="1486037" cy="1478607"/>
          </a:xfrm>
          <a:custGeom>
            <a:rect b="b" l="l" r="r" t="t"/>
            <a:pathLst>
              <a:path extrusionOk="0"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7" name="Google Shape;707;p93"/>
          <p:cNvSpPr/>
          <p:nvPr/>
        </p:nvSpPr>
        <p:spPr>
          <a:xfrm>
            <a:off x="4054785" y="1716849"/>
            <a:ext cx="1034430" cy="1709802"/>
          </a:xfrm>
          <a:custGeom>
            <a:rect b="b" l="l" r="r" t="t"/>
            <a:pathLst>
              <a:path extrusionOk="0"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8" name="Google Shape;708;p93"/>
          <p:cNvSpPr/>
          <p:nvPr/>
        </p:nvSpPr>
        <p:spPr>
          <a:xfrm>
            <a:off x="6317415" y="1716849"/>
            <a:ext cx="944666" cy="1709802"/>
          </a:xfrm>
          <a:custGeom>
            <a:rect b="b" l="l" r="r" t="t"/>
            <a:pathLst>
              <a:path extrusionOk="0"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9" name="Google Shape;709;p93"/>
          <p:cNvSpPr txBox="1"/>
          <p:nvPr/>
        </p:nvSpPr>
        <p:spPr>
          <a:xfrm>
            <a:off x="1017652" y="714816"/>
            <a:ext cx="7159430" cy="842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Remaining steps </a:t>
            </a:r>
            <a:endParaRPr sz="700"/>
          </a:p>
        </p:txBody>
      </p:sp>
      <p:sp>
        <p:nvSpPr>
          <p:cNvPr id="710" name="Google Shape;710;p93"/>
          <p:cNvSpPr txBox="1"/>
          <p:nvPr/>
        </p:nvSpPr>
        <p:spPr>
          <a:xfrm>
            <a:off x="1286778" y="3793825"/>
            <a:ext cx="2055362" cy="46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Make a mobile application</a:t>
            </a:r>
            <a:endParaRPr sz="700"/>
          </a:p>
        </p:txBody>
      </p:sp>
      <p:sp>
        <p:nvSpPr>
          <p:cNvPr id="711" name="Google Shape;711;p93"/>
          <p:cNvSpPr txBox="1"/>
          <p:nvPr/>
        </p:nvSpPr>
        <p:spPr>
          <a:xfrm>
            <a:off x="3612635" y="3827832"/>
            <a:ext cx="2326847" cy="46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 blockchain technology</a:t>
            </a:r>
            <a:endParaRPr sz="700"/>
          </a:p>
        </p:txBody>
      </p:sp>
      <p:sp>
        <p:nvSpPr>
          <p:cNvPr id="712" name="Google Shape;712;p93"/>
          <p:cNvSpPr txBox="1"/>
          <p:nvPr/>
        </p:nvSpPr>
        <p:spPr>
          <a:xfrm>
            <a:off x="6089488" y="3827832"/>
            <a:ext cx="1859563" cy="469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Collaborations and Partnerships: 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 txBox="1"/>
          <p:nvPr>
            <p:ph type="title"/>
          </p:nvPr>
        </p:nvSpPr>
        <p:spPr>
          <a:xfrm>
            <a:off x="530400" y="2208300"/>
            <a:ext cx="80832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              </a:t>
            </a:r>
            <a:r>
              <a:rPr lang="en" sz="2400">
                <a:solidFill>
                  <a:schemeClr val="accent5"/>
                </a:solidFill>
              </a:rPr>
              <a:t>Product innovation and legal aspect</a:t>
            </a:r>
            <a:endParaRPr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300" y="2875250"/>
            <a:ext cx="2076300" cy="20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5"/>
          <p:cNvSpPr txBox="1"/>
          <p:nvPr>
            <p:ph type="title"/>
          </p:nvPr>
        </p:nvSpPr>
        <p:spPr>
          <a:xfrm>
            <a:off x="530400" y="2208300"/>
            <a:ext cx="80832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" y="698350"/>
            <a:ext cx="8932526" cy="419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 for your time and attention 🙂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type="title"/>
          </p:nvPr>
        </p:nvSpPr>
        <p:spPr>
          <a:xfrm>
            <a:off x="632175" y="920625"/>
            <a:ext cx="76797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Research Method for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Smart Plant Care System</a:t>
            </a:r>
            <a:endParaRPr/>
          </a:p>
        </p:txBody>
      </p:sp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An outline of the research method for the development of a smart plant care system using Raspberry Pi and other hardware components.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Review of current smart greenhouse technologies and Raspberry Pi-based solutions</a:t>
            </a:r>
            <a:endParaRPr/>
          </a:p>
        </p:txBody>
      </p:sp>
      <p:sp>
        <p:nvSpPr>
          <p:cNvPr id="368" name="Google Shape;368;p62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Focus on features like people counting, plant monitoring, face detection, and disease detection in plants</a:t>
            </a:r>
            <a:endParaRPr/>
          </a:p>
        </p:txBody>
      </p:sp>
      <p:sp>
        <p:nvSpPr>
          <p:cNvPr id="369" name="Google Shape;369;p62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70" name="Google Shape;370;p62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Identify gaps in existing solutions and opportunities for improvement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Requirements Analysis</a:t>
            </a:r>
            <a:endParaRPr/>
          </a:p>
        </p:txBody>
      </p:sp>
      <p:sp>
        <p:nvSpPr>
          <p:cNvPr id="376" name="Google Shape;376;p63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Consider desired functionalities and necessary hardware components</a:t>
            </a:r>
            <a:endParaRPr/>
          </a:p>
        </p:txBody>
      </p:sp>
      <p:sp>
        <p:nvSpPr>
          <p:cNvPr id="377" name="Google Shape;377;p63"/>
          <p:cNvSpPr txBox="1"/>
          <p:nvPr>
            <p:ph idx="2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Analyze the requirements for the proposed smart plant care system</a:t>
            </a:r>
            <a:endParaRPr/>
          </a:p>
        </p:txBody>
      </p:sp>
      <p:pic>
        <p:nvPicPr>
          <p:cNvPr id="378" name="Google Shape;378;p6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36078" r="36081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096" r="2909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4" name="Google Shape;384;p6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System Design and Architecture</a:t>
            </a:r>
            <a:endParaRPr/>
          </a:p>
        </p:txBody>
      </p:sp>
      <p:sp>
        <p:nvSpPr>
          <p:cNvPr id="385" name="Google Shape;385;p64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Collaboratively design a modular system, including sensor selection, Raspberry Pi and camera module integration, communication protocols, data processing algorithms, and smartphone application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Prototype Development and Implementation</a:t>
            </a:r>
            <a:endParaRPr/>
          </a:p>
        </p:txBody>
      </p:sp>
      <p:sp>
        <p:nvSpPr>
          <p:cNvPr id="391" name="Google Shape;391;p65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Implement the prototype in a greenhouse setting for initial testing and evaluation</a:t>
            </a:r>
            <a:endParaRPr/>
          </a:p>
        </p:txBody>
      </p:sp>
      <p:sp>
        <p:nvSpPr>
          <p:cNvPr id="392" name="Google Shape;392;p65"/>
          <p:cNvSpPr txBox="1"/>
          <p:nvPr>
            <p:ph idx="2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/>
              <a:t>Develop a prototype of the smart plant care system, encompassing hardware components and software elements</a:t>
            </a:r>
            <a:endParaRPr/>
          </a:p>
        </p:txBody>
      </p:sp>
      <p:pic>
        <p:nvPicPr>
          <p:cNvPr id="393" name="Google Shape;3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875" y="650250"/>
            <a:ext cx="3338002" cy="39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Covering people counting, plant monitoring, face detection, and disease detection in plants</a:t>
            </a:r>
            <a:endParaRPr/>
          </a:p>
        </p:txBody>
      </p:sp>
      <p:sp>
        <p:nvSpPr>
          <p:cNvPr id="399" name="Google Shape;399;p66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Collection and Analysis</a:t>
            </a:r>
            <a:endParaRPr/>
          </a:p>
        </p:txBody>
      </p:sp>
      <p:sp>
        <p:nvSpPr>
          <p:cNvPr id="400" name="Google Shape;400;p66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Collect data to assess the system's performance</a:t>
            </a:r>
            <a:endParaRPr/>
          </a:p>
        </p:txBody>
      </p:sp>
      <p:sp>
        <p:nvSpPr>
          <p:cNvPr id="401" name="Google Shape;401;p66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Analyze the data to evaluate the system's accuracy, efficiency, and user-friendliness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